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34" r:id="rId2"/>
    <p:sldId id="256" r:id="rId3"/>
    <p:sldId id="296" r:id="rId4"/>
    <p:sldId id="297" r:id="rId5"/>
    <p:sldId id="298" r:id="rId6"/>
    <p:sldId id="329" r:id="rId7"/>
    <p:sldId id="257" r:id="rId8"/>
    <p:sldId id="258" r:id="rId9"/>
    <p:sldId id="299" r:id="rId10"/>
    <p:sldId id="323" r:id="rId11"/>
    <p:sldId id="327" r:id="rId12"/>
    <p:sldId id="325" r:id="rId13"/>
    <p:sldId id="291" r:id="rId14"/>
    <p:sldId id="259" r:id="rId15"/>
    <p:sldId id="260" r:id="rId16"/>
    <p:sldId id="274" r:id="rId17"/>
    <p:sldId id="277" r:id="rId18"/>
    <p:sldId id="276" r:id="rId19"/>
    <p:sldId id="292" r:id="rId20"/>
    <p:sldId id="293" r:id="rId21"/>
    <p:sldId id="279" r:id="rId22"/>
    <p:sldId id="300" r:id="rId23"/>
    <p:sldId id="264" r:id="rId24"/>
    <p:sldId id="269" r:id="rId25"/>
    <p:sldId id="301" r:id="rId26"/>
    <p:sldId id="285" r:id="rId27"/>
    <p:sldId id="266" r:id="rId28"/>
    <p:sldId id="294" r:id="rId29"/>
    <p:sldId id="267" r:id="rId30"/>
    <p:sldId id="270" r:id="rId31"/>
    <p:sldId id="302" r:id="rId32"/>
    <p:sldId id="333" r:id="rId33"/>
    <p:sldId id="303" r:id="rId34"/>
    <p:sldId id="310" r:id="rId35"/>
    <p:sldId id="311" r:id="rId36"/>
    <p:sldId id="312" r:id="rId37"/>
    <p:sldId id="313" r:id="rId38"/>
    <p:sldId id="314" r:id="rId39"/>
    <p:sldId id="316" r:id="rId40"/>
    <p:sldId id="318" r:id="rId41"/>
    <p:sldId id="315" r:id="rId42"/>
    <p:sldId id="321" r:id="rId43"/>
    <p:sldId id="338" r:id="rId44"/>
    <p:sldId id="336" r:id="rId45"/>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49" autoAdjust="0"/>
    <p:restoredTop sz="98584" autoAdjust="0"/>
  </p:normalViewPr>
  <p:slideViewPr>
    <p:cSldViewPr>
      <p:cViewPr varScale="1">
        <p:scale>
          <a:sx n="78" d="100"/>
          <a:sy n="78" d="100"/>
        </p:scale>
        <p:origin x="-94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4217" tIns="47108" rIns="94217" bIns="47108" rtlCol="0"/>
          <a:lstStyle>
            <a:lvl1pPr algn="l">
              <a:defRPr sz="1200"/>
            </a:lvl1pPr>
          </a:lstStyle>
          <a:p>
            <a:endParaRPr lang="en-US" dirty="0"/>
          </a:p>
        </p:txBody>
      </p:sp>
      <p:sp>
        <p:nvSpPr>
          <p:cNvPr id="3" name="Date Placeholder 2"/>
          <p:cNvSpPr>
            <a:spLocks noGrp="1"/>
          </p:cNvSpPr>
          <p:nvPr>
            <p:ph type="dt" idx="1"/>
          </p:nvPr>
        </p:nvSpPr>
        <p:spPr>
          <a:xfrm>
            <a:off x="4023093" y="0"/>
            <a:ext cx="3077739" cy="469424"/>
          </a:xfrm>
          <a:prstGeom prst="rect">
            <a:avLst/>
          </a:prstGeom>
        </p:spPr>
        <p:txBody>
          <a:bodyPr vert="horz" lIns="94217" tIns="47108" rIns="94217" bIns="47108" rtlCol="0"/>
          <a:lstStyle>
            <a:lvl1pPr algn="r">
              <a:defRPr sz="1200"/>
            </a:lvl1pPr>
          </a:lstStyle>
          <a:p>
            <a:fld id="{75978BB5-70D8-4D41-88EE-C8068D3A890A}" type="datetimeFigureOut">
              <a:rPr lang="en-US" smtClean="0"/>
              <a:pPr/>
              <a:t>7/22/2014</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17" tIns="47108" rIns="94217" bIns="47108"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217" tIns="47108" rIns="94217" bIns="4710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917422"/>
            <a:ext cx="3077739" cy="469424"/>
          </a:xfrm>
          <a:prstGeom prst="rect">
            <a:avLst/>
          </a:prstGeom>
        </p:spPr>
        <p:txBody>
          <a:bodyPr vert="horz" lIns="94217" tIns="47108" rIns="94217" bIns="47108"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17" tIns="47108" rIns="94217" bIns="47108" rtlCol="0" anchor="b"/>
          <a:lstStyle>
            <a:lvl1pPr algn="r">
              <a:defRPr sz="1200"/>
            </a:lvl1pPr>
          </a:lstStyle>
          <a:p>
            <a:fld id="{21330825-E122-4864-A150-8395426C60FA}" type="slidenum">
              <a:rPr lang="en-US" smtClean="0"/>
              <a:pPr/>
              <a:t>‹#›</a:t>
            </a:fld>
            <a:endParaRPr lang="en-US" dirty="0"/>
          </a:p>
        </p:txBody>
      </p:sp>
    </p:spTree>
    <p:extLst>
      <p:ext uri="{BB962C8B-B14F-4D97-AF65-F5344CB8AC3E}">
        <p14:creationId xmlns:p14="http://schemas.microsoft.com/office/powerpoint/2010/main" xmlns="" val="1733663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21330825-E122-4864-A150-8395426C60FA}" type="slidenum">
              <a:rPr lang="en-US" smtClean="0"/>
              <a:pPr/>
              <a:t>2</a:t>
            </a:fld>
            <a:endParaRPr lang="en-US" dirty="0"/>
          </a:p>
        </p:txBody>
      </p:sp>
    </p:spTree>
    <p:extLst>
      <p:ext uri="{BB962C8B-B14F-4D97-AF65-F5344CB8AC3E}">
        <p14:creationId xmlns:p14="http://schemas.microsoft.com/office/powerpoint/2010/main" xmlns="" val="38633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330825-E122-4864-A150-8395426C60FA}" type="slidenum">
              <a:rPr lang="en-US" smtClean="0"/>
              <a:pPr/>
              <a:t>27</a:t>
            </a:fld>
            <a:endParaRPr lang="en-US" dirty="0"/>
          </a:p>
        </p:txBody>
      </p:sp>
    </p:spTree>
    <p:extLst>
      <p:ext uri="{BB962C8B-B14F-4D97-AF65-F5344CB8AC3E}">
        <p14:creationId xmlns:p14="http://schemas.microsoft.com/office/powerpoint/2010/main" xmlns="" val="3956061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182A77-CD48-4FB6-8C00-7228627F8175}" type="datetime1">
              <a:rPr lang="en-US" smtClean="0"/>
              <a:pPr/>
              <a:t>7/22/2014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A4BA7-A81C-4207-AA29-2B97F259329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4FD8A0-F8A5-447C-93FE-F6B870462D57}" type="datetime1">
              <a:rPr lang="en-US" smtClean="0"/>
              <a:pPr/>
              <a:t>7/22/2014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A4BA7-A81C-4207-AA29-2B97F259329D}"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FFCDFC-FDB1-4B11-9363-8DD18831CD11}" type="datetime1">
              <a:rPr lang="en-US" smtClean="0"/>
              <a:pPr/>
              <a:t>7/22/2014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A4BA7-A81C-4207-AA29-2B97F259329D}"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B1568-D145-46AF-A94D-0817B8624DB4}" type="datetime1">
              <a:rPr lang="en-US" smtClean="0"/>
              <a:pPr/>
              <a:t>7/22/2014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A4BA7-A81C-4207-AA29-2B97F259329D}"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1B9106-6B05-427A-9FE1-F87B23DF5A77}" type="datetime1">
              <a:rPr lang="en-US" smtClean="0"/>
              <a:pPr/>
              <a:t>7/22/2014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A4BA7-A81C-4207-AA29-2B97F259329D}"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013FFC-B0A9-404C-B210-24D3A005629A}" type="datetime1">
              <a:rPr lang="en-US" smtClean="0"/>
              <a:pPr/>
              <a:t>7/22/2014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7A4BA7-A81C-4207-AA29-2B97F259329D}"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9E2F84-B551-4261-B598-23B2346139CF}" type="datetime1">
              <a:rPr lang="en-US" smtClean="0"/>
              <a:pPr/>
              <a:t>7/22/2014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7A4BA7-A81C-4207-AA29-2B97F259329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6E9A11-CAC2-4EA6-8BA0-A83E7E31CD35}" type="datetime1">
              <a:rPr lang="en-US" smtClean="0"/>
              <a:pPr/>
              <a:t>7/22/2014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7A4BA7-A81C-4207-AA29-2B97F259329D}"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222D9F-24BF-4D83-9479-93A8698C91CB}" type="datetime1">
              <a:rPr lang="en-US" smtClean="0"/>
              <a:pPr/>
              <a:t>7/22/2014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7A4BA7-A81C-4207-AA29-2B97F259329D}"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F05571-BEA3-4D37-BAC5-DE3DF5A95F4B}" type="datetime1">
              <a:rPr lang="en-US" smtClean="0"/>
              <a:pPr/>
              <a:t>7/22/2014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7A4BA7-A81C-4207-AA29-2B97F259329D}"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43338B-6AC9-4A5D-B316-E2FB402A413F}" type="datetime1">
              <a:rPr lang="en-US" smtClean="0"/>
              <a:pPr/>
              <a:t>7/22/2014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7A4BA7-A81C-4207-AA29-2B97F259329D}"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81CC4-2EEA-46D0-90EA-24D9A2A969B8}" type="datetime1">
              <a:rPr lang="en-US" smtClean="0"/>
              <a:pPr/>
              <a:t>7/22/2014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A4BA7-A81C-4207-AA29-2B97F259329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tsfa.or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www.tsfa.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tsfa.org/"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97A4BA7-A81C-4207-AA29-2B97F259329D}" type="slidenum">
              <a:rPr lang="en-US" smtClean="0"/>
              <a:pPr/>
              <a:t>1</a:t>
            </a:fld>
            <a:endParaRPr lang="en-US" dirty="0"/>
          </a:p>
        </p:txBody>
      </p:sp>
      <p:pic>
        <p:nvPicPr>
          <p:cNvPr id="5" name="Picture 4" descr="TSFAlogo.jpg"/>
          <p:cNvPicPr>
            <a:picLocks noChangeAspect="1"/>
          </p:cNvPicPr>
          <p:nvPr/>
        </p:nvPicPr>
        <p:blipFill>
          <a:blip r:embed="rId2" cstate="print"/>
          <a:stretch>
            <a:fillRect/>
          </a:stretch>
        </p:blipFill>
        <p:spPr>
          <a:xfrm>
            <a:off x="457200" y="228600"/>
            <a:ext cx="23622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ubtitle 2"/>
          <p:cNvSpPr>
            <a:spLocks noGrp="1"/>
          </p:cNvSpPr>
          <p:nvPr>
            <p:ph type="ctrTitle"/>
          </p:nvPr>
        </p:nvSpPr>
        <p:spPr>
          <a:xfrm>
            <a:off x="3352800" y="2971800"/>
            <a:ext cx="4876800" cy="3657600"/>
          </a:xfrm>
        </p:spPr>
        <p:style>
          <a:lnRef idx="2">
            <a:schemeClr val="dk1"/>
          </a:lnRef>
          <a:fillRef idx="1">
            <a:schemeClr val="lt1"/>
          </a:fillRef>
          <a:effectRef idx="0">
            <a:schemeClr val="dk1"/>
          </a:effectRef>
          <a:fontRef idx="minor">
            <a:schemeClr val="dk1"/>
          </a:fontRef>
        </p:style>
        <p:txBody>
          <a:bodyPr>
            <a:normAutofit fontScale="90000"/>
          </a:bodyPr>
          <a:lstStyle/>
          <a:p>
            <a:pPr algn="l"/>
            <a:r>
              <a:rPr lang="en-US" sz="2200" dirty="0" smtClean="0"/>
              <a:t>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r>
            <a:br>
              <a:rPr lang="en-US" sz="2200" dirty="0" smtClean="0"/>
            </a:br>
            <a:r>
              <a:rPr lang="en-US" sz="2200" dirty="0" smtClean="0"/>
              <a:t> </a:t>
            </a: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r>
            <a:br>
              <a:rPr lang="en-US" sz="1800" dirty="0" smtClean="0"/>
            </a:br>
            <a:r>
              <a:rPr lang="en-US" sz="1800" dirty="0" smtClean="0"/>
              <a:t>                                                                                                         </a:t>
            </a:r>
            <a:r>
              <a:rPr lang="en-US" sz="1600" dirty="0" smtClean="0"/>
              <a:t>Copyright 2011</a:t>
            </a:r>
            <a:br>
              <a:rPr lang="en-US" sz="1600" dirty="0" smtClean="0"/>
            </a:br>
            <a:r>
              <a:rPr lang="en-US" sz="1600" dirty="0" smtClean="0"/>
              <a:t>Texas State Florists' Association</a:t>
            </a:r>
            <a:br>
              <a:rPr lang="en-US" sz="1600" dirty="0" smtClean="0"/>
            </a:br>
            <a:r>
              <a:rPr lang="en-US" sz="1600" dirty="0" smtClean="0"/>
              <a:t>PO Box 170760</a:t>
            </a:r>
            <a:br>
              <a:rPr lang="en-US" sz="1600" dirty="0" smtClean="0"/>
            </a:br>
            <a:r>
              <a:rPr lang="en-US" sz="1600" dirty="0" smtClean="0"/>
              <a:t>Austin, Texas 78717</a:t>
            </a:r>
            <a:br>
              <a:rPr lang="en-US" sz="1600" dirty="0" smtClean="0"/>
            </a:br>
            <a:r>
              <a:rPr lang="en-US" sz="1600" dirty="0" smtClean="0"/>
              <a:t>United States of America</a:t>
            </a:r>
            <a:br>
              <a:rPr lang="en-US" sz="1600" dirty="0" smtClean="0"/>
            </a:br>
            <a:r>
              <a:rPr lang="en-US" sz="1600" dirty="0" smtClean="0"/>
              <a:t/>
            </a:r>
            <a:br>
              <a:rPr lang="en-US" sz="1600" dirty="0" smtClean="0"/>
            </a:br>
            <a:r>
              <a:rPr lang="en-US" sz="1800" dirty="0" smtClean="0"/>
              <a:t> All rights reserved, including the rights of reproduction and use in any form or by any means, including the making of copies by any photo process, or by any mechanical or electronic device, printed, written or oral, or recording for sound or visual reproduction or for use in any knowledge or retrieval system or device.</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8" name="TextBox 7"/>
          <p:cNvSpPr txBox="1"/>
          <p:nvPr/>
        </p:nvSpPr>
        <p:spPr>
          <a:xfrm>
            <a:off x="3505200" y="304800"/>
            <a:ext cx="4648200" cy="1077218"/>
          </a:xfrm>
          <a:prstGeom prst="rect">
            <a:avLst/>
          </a:prstGeom>
          <a:noFill/>
        </p:spPr>
        <p:txBody>
          <a:bodyPr wrap="square" rtlCol="0">
            <a:spAutoFit/>
          </a:bodyPr>
          <a:lstStyle/>
          <a:p>
            <a:pPr algn="ctr"/>
            <a:r>
              <a:rPr lang="en-US" sz="3200" b="1" dirty="0" smtClean="0"/>
              <a:t>Texas State Florists’ Association </a:t>
            </a:r>
            <a:endParaRPr lang="en-US" sz="3200" b="1" dirty="0"/>
          </a:p>
        </p:txBody>
      </p:sp>
      <p:sp>
        <p:nvSpPr>
          <p:cNvPr id="9" name="TextBox 8"/>
          <p:cNvSpPr txBox="1"/>
          <p:nvPr/>
        </p:nvSpPr>
        <p:spPr>
          <a:xfrm>
            <a:off x="3505200" y="1447800"/>
            <a:ext cx="4648200" cy="461665"/>
          </a:xfrm>
          <a:prstGeom prst="rect">
            <a:avLst/>
          </a:prstGeom>
          <a:noFill/>
        </p:spPr>
        <p:txBody>
          <a:bodyPr wrap="square" rtlCol="0">
            <a:spAutoFit/>
          </a:bodyPr>
          <a:lstStyle/>
          <a:p>
            <a:pPr algn="ctr"/>
            <a:r>
              <a:rPr lang="en-US" sz="2400" b="1" dirty="0" smtClean="0"/>
              <a:t>Power Point Presentation</a:t>
            </a:r>
          </a:p>
        </p:txBody>
      </p:sp>
      <p:sp>
        <p:nvSpPr>
          <p:cNvPr id="10" name="TextBox 9"/>
          <p:cNvSpPr txBox="1"/>
          <p:nvPr/>
        </p:nvSpPr>
        <p:spPr>
          <a:xfrm>
            <a:off x="3505200" y="1828800"/>
            <a:ext cx="4724400" cy="1015663"/>
          </a:xfrm>
          <a:prstGeom prst="rect">
            <a:avLst/>
          </a:prstGeom>
          <a:noFill/>
        </p:spPr>
        <p:txBody>
          <a:bodyPr wrap="square" rtlCol="0">
            <a:spAutoFit/>
          </a:bodyPr>
          <a:lstStyle/>
          <a:p>
            <a:pPr algn="ctr"/>
            <a:r>
              <a:rPr lang="en-US" sz="2000" b="1" dirty="0" smtClean="0"/>
              <a:t>for the  </a:t>
            </a:r>
          </a:p>
          <a:p>
            <a:pPr algn="ctr"/>
            <a:r>
              <a:rPr lang="en-US" sz="2000" b="1" dirty="0" smtClean="0"/>
              <a:t>High School Floral Certification</a:t>
            </a:r>
          </a:p>
          <a:p>
            <a:pPr algn="ctr"/>
            <a:r>
              <a:rPr lang="en-US" sz="2000" b="1" dirty="0" smtClean="0"/>
              <a:t>Testing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10</a:t>
            </a:fld>
            <a:endParaRPr lang="en-US" dirty="0"/>
          </a:p>
        </p:txBody>
      </p:sp>
      <p:sp>
        <p:nvSpPr>
          <p:cNvPr id="4" name="TextBox 3"/>
          <p:cNvSpPr txBox="1"/>
          <p:nvPr/>
        </p:nvSpPr>
        <p:spPr>
          <a:xfrm>
            <a:off x="1219200" y="609600"/>
            <a:ext cx="6629400" cy="150810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Cutting Stems For Insertion </a:t>
            </a:r>
          </a:p>
          <a:p>
            <a:pPr algn="ctr"/>
            <a:r>
              <a:rPr lang="en-US" sz="2000" dirty="0" smtClean="0"/>
              <a:t>Stems should be cut with a knife </a:t>
            </a:r>
          </a:p>
          <a:p>
            <a:pPr algn="ctr"/>
            <a:r>
              <a:rPr lang="en-US" sz="2000" dirty="0" smtClean="0"/>
              <a:t> at an approximate 45 degree angle,</a:t>
            </a:r>
          </a:p>
          <a:p>
            <a:pPr algn="ctr"/>
            <a:r>
              <a:rPr lang="en-US" sz="2000" dirty="0" smtClean="0"/>
              <a:t> immediately prior to stem insertion into the floral foam</a:t>
            </a:r>
            <a:endParaRPr lang="en-US" sz="2000" dirty="0"/>
          </a:p>
        </p:txBody>
      </p:sp>
      <p:pic>
        <p:nvPicPr>
          <p:cNvPr id="5" name="Picture 4" descr="DSCN9939.JPG"/>
          <p:cNvPicPr>
            <a:picLocks noChangeAspect="1"/>
          </p:cNvPicPr>
          <p:nvPr/>
        </p:nvPicPr>
        <p:blipFill>
          <a:blip r:embed="rId2" cstate="print"/>
          <a:stretch>
            <a:fillRect/>
          </a:stretch>
        </p:blipFill>
        <p:spPr>
          <a:xfrm>
            <a:off x="1219200" y="2667000"/>
            <a:ext cx="6629400" cy="2883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11</a:t>
            </a:fld>
            <a:endParaRPr lang="en-US" dirty="0"/>
          </a:p>
        </p:txBody>
      </p:sp>
      <p:sp>
        <p:nvSpPr>
          <p:cNvPr id="5" name="TextBox 4"/>
          <p:cNvSpPr txBox="1"/>
          <p:nvPr/>
        </p:nvSpPr>
        <p:spPr>
          <a:xfrm>
            <a:off x="5638800" y="609600"/>
            <a:ext cx="2895600" cy="36009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9 Stem Insertions</a:t>
            </a:r>
          </a:p>
          <a:p>
            <a:pPr algn="ctr"/>
            <a:r>
              <a:rPr lang="en-US" sz="3200" b="1" dirty="0" smtClean="0"/>
              <a:t>Into The  </a:t>
            </a:r>
          </a:p>
          <a:p>
            <a:pPr algn="ctr"/>
            <a:r>
              <a:rPr lang="en-US" sz="3200" b="1" dirty="0" smtClean="0"/>
              <a:t>Floral Foam </a:t>
            </a:r>
          </a:p>
          <a:p>
            <a:pPr>
              <a:buFont typeface="Arial" pitchFamily="34" charset="0"/>
              <a:buChar char="•"/>
            </a:pPr>
            <a:endParaRPr lang="en-US" sz="2000" dirty="0" smtClean="0"/>
          </a:p>
          <a:p>
            <a:pPr>
              <a:buFont typeface="Arial" pitchFamily="34" charset="0"/>
              <a:buChar char="•"/>
            </a:pPr>
            <a:r>
              <a:rPr lang="en-US" sz="2000" dirty="0" smtClean="0"/>
              <a:t>  Placement of stems</a:t>
            </a:r>
          </a:p>
          <a:p>
            <a:r>
              <a:rPr lang="en-US" sz="2000" dirty="0" smtClean="0"/>
              <a:t>   to form the     </a:t>
            </a:r>
          </a:p>
          <a:p>
            <a:r>
              <a:rPr lang="en-US" sz="2000" dirty="0" smtClean="0"/>
              <a:t>   Symmetrical   </a:t>
            </a:r>
          </a:p>
          <a:p>
            <a:r>
              <a:rPr lang="en-US" sz="2000" dirty="0" smtClean="0"/>
              <a:t>   Triangle Skeleton</a:t>
            </a:r>
            <a:endParaRPr lang="en-US" sz="2000" dirty="0"/>
          </a:p>
        </p:txBody>
      </p:sp>
      <p:sp>
        <p:nvSpPr>
          <p:cNvPr id="6" name="TextBox 5"/>
          <p:cNvSpPr txBox="1"/>
          <p:nvPr/>
        </p:nvSpPr>
        <p:spPr>
          <a:xfrm>
            <a:off x="228600" y="3048000"/>
            <a:ext cx="3962400" cy="369332"/>
          </a:xfrm>
          <a:prstGeom prst="rect">
            <a:avLst/>
          </a:prstGeom>
          <a:noFill/>
        </p:spPr>
        <p:txBody>
          <a:bodyPr wrap="square" rtlCol="0">
            <a:spAutoFit/>
          </a:bodyPr>
          <a:lstStyle/>
          <a:p>
            <a:pPr algn="ctr"/>
            <a:r>
              <a:rPr lang="en-US" b="1" dirty="0" smtClean="0"/>
              <a:t> </a:t>
            </a:r>
            <a:endParaRPr lang="en-US" b="1" dirty="0"/>
          </a:p>
        </p:txBody>
      </p:sp>
      <p:sp>
        <p:nvSpPr>
          <p:cNvPr id="7" name="TextBox 6"/>
          <p:cNvSpPr txBox="1"/>
          <p:nvPr/>
        </p:nvSpPr>
        <p:spPr>
          <a:xfrm>
            <a:off x="304800" y="6488668"/>
            <a:ext cx="3810000" cy="369332"/>
          </a:xfrm>
          <a:prstGeom prst="rect">
            <a:avLst/>
          </a:prstGeom>
          <a:noFill/>
        </p:spPr>
        <p:txBody>
          <a:bodyPr wrap="square" rtlCol="0">
            <a:spAutoFit/>
          </a:bodyPr>
          <a:lstStyle/>
          <a:p>
            <a:pPr algn="ctr"/>
            <a:r>
              <a:rPr lang="en-US" b="1" dirty="0" smtClean="0"/>
              <a:t> </a:t>
            </a:r>
            <a:endParaRPr lang="en-US" b="1" dirty="0"/>
          </a:p>
        </p:txBody>
      </p:sp>
      <p:sp>
        <p:nvSpPr>
          <p:cNvPr id="10" name="TextBox 9"/>
          <p:cNvSpPr txBox="1"/>
          <p:nvPr/>
        </p:nvSpPr>
        <p:spPr>
          <a:xfrm>
            <a:off x="381000" y="3200400"/>
            <a:ext cx="3962400" cy="369332"/>
          </a:xfrm>
          <a:prstGeom prst="rect">
            <a:avLst/>
          </a:prstGeom>
          <a:noFill/>
        </p:spPr>
        <p:txBody>
          <a:bodyPr wrap="square" rtlCol="0">
            <a:spAutoFit/>
          </a:bodyPr>
          <a:lstStyle/>
          <a:p>
            <a:pPr algn="ctr"/>
            <a:r>
              <a:rPr lang="en-US" b="1" dirty="0" smtClean="0"/>
              <a:t> </a:t>
            </a:r>
            <a:endParaRPr lang="en-US" b="1" dirty="0"/>
          </a:p>
        </p:txBody>
      </p:sp>
      <p:pic>
        <p:nvPicPr>
          <p:cNvPr id="1028" name="Picture 4"/>
          <p:cNvPicPr>
            <a:picLocks noChangeAspect="1" noChangeArrowheads="1"/>
          </p:cNvPicPr>
          <p:nvPr/>
        </p:nvPicPr>
        <p:blipFill>
          <a:blip r:embed="rId2" cstate="print"/>
          <a:srcRect/>
          <a:stretch>
            <a:fillRect/>
          </a:stretch>
        </p:blipFill>
        <p:spPr bwMode="auto">
          <a:xfrm flipH="1" flipV="1">
            <a:off x="838200" y="533400"/>
            <a:ext cx="3951289" cy="37338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2" cstate="print"/>
          <a:srcRect/>
          <a:stretch>
            <a:fillRect/>
          </a:stretch>
        </p:blipFill>
        <p:spPr bwMode="auto">
          <a:xfrm>
            <a:off x="4560888" y="3425825"/>
            <a:ext cx="20637" cy="14288"/>
          </a:xfrm>
          <a:prstGeom prst="rect">
            <a:avLst/>
          </a:prstGeom>
          <a:noFill/>
          <a:ln w="9525">
            <a:noFill/>
            <a:miter lim="800000"/>
            <a:headEnd/>
            <a:tailEnd/>
          </a:ln>
          <a:effectLst/>
        </p:spPr>
      </p:pic>
      <p:pic>
        <p:nvPicPr>
          <p:cNvPr id="1032" name="Picture 8"/>
          <p:cNvPicPr>
            <a:picLocks noChangeAspect="1" noChangeArrowheads="1"/>
          </p:cNvPicPr>
          <p:nvPr/>
        </p:nvPicPr>
        <p:blipFill>
          <a:blip r:embed="rId3" cstate="print"/>
          <a:srcRect/>
          <a:stretch>
            <a:fillRect/>
          </a:stretch>
        </p:blipFill>
        <p:spPr bwMode="auto">
          <a:xfrm>
            <a:off x="381000" y="609600"/>
            <a:ext cx="4876800" cy="4376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914400" y="5257800"/>
            <a:ext cx="3962400" cy="67710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Front</a:t>
            </a:r>
            <a:r>
              <a:rPr lang="en-US" sz="2000" dirty="0" smtClean="0"/>
              <a:t> </a:t>
            </a:r>
            <a:r>
              <a:rPr lang="en-US" dirty="0" smtClean="0"/>
              <a:t>View</a:t>
            </a:r>
            <a:r>
              <a:rPr lang="en-US" sz="2000" dirty="0" smtClean="0"/>
              <a:t> </a:t>
            </a:r>
          </a:p>
          <a:p>
            <a:pPr algn="ctr"/>
            <a:r>
              <a:rPr lang="en-US" dirty="0" smtClean="0"/>
              <a:t>Floral Foam with Insertions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12</a:t>
            </a:fld>
            <a:endParaRPr lang="en-US" dirty="0"/>
          </a:p>
        </p:txBody>
      </p:sp>
      <p:pic>
        <p:nvPicPr>
          <p:cNvPr id="4" name="Picture 3" descr="DSCN9994.JPG"/>
          <p:cNvPicPr>
            <a:picLocks noChangeAspect="1"/>
          </p:cNvPicPr>
          <p:nvPr/>
        </p:nvPicPr>
        <p:blipFill>
          <a:blip r:embed="rId2" cstate="print"/>
          <a:stretch>
            <a:fillRect/>
          </a:stretch>
        </p:blipFill>
        <p:spPr>
          <a:xfrm>
            <a:off x="304800" y="533400"/>
            <a:ext cx="4953000" cy="3705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04800" y="4419600"/>
            <a:ext cx="5029200"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Side View</a:t>
            </a:r>
          </a:p>
          <a:p>
            <a:pPr algn="ctr"/>
            <a:r>
              <a:rPr lang="en-US" dirty="0" smtClean="0"/>
              <a:t>Lengthwise Floral Foam</a:t>
            </a:r>
          </a:p>
          <a:p>
            <a:pPr algn="ctr"/>
            <a:r>
              <a:rPr lang="en-US" dirty="0" smtClean="0"/>
              <a:t> with Insertions</a:t>
            </a:r>
            <a:endParaRPr lang="en-US" dirty="0"/>
          </a:p>
        </p:txBody>
      </p:sp>
      <p:sp>
        <p:nvSpPr>
          <p:cNvPr id="8" name="TextBox 7"/>
          <p:cNvSpPr txBox="1"/>
          <p:nvPr/>
        </p:nvSpPr>
        <p:spPr>
          <a:xfrm>
            <a:off x="3962400" y="1752600"/>
            <a:ext cx="609600" cy="369332"/>
          </a:xfrm>
          <a:prstGeom prst="rect">
            <a:avLst/>
          </a:prstGeom>
          <a:noFill/>
        </p:spPr>
        <p:txBody>
          <a:bodyPr wrap="square" rtlCol="0">
            <a:spAutoFit/>
          </a:bodyPr>
          <a:lstStyle/>
          <a:p>
            <a:r>
              <a:rPr lang="en-US" dirty="0" smtClean="0">
                <a:solidFill>
                  <a:schemeClr val="bg1"/>
                </a:solidFill>
              </a:rPr>
              <a:t> 1</a:t>
            </a:r>
            <a:endParaRPr lang="en-US" dirty="0">
              <a:solidFill>
                <a:schemeClr val="bg1"/>
              </a:solidFill>
            </a:endParaRPr>
          </a:p>
        </p:txBody>
      </p:sp>
      <p:sp>
        <p:nvSpPr>
          <p:cNvPr id="9" name="TextBox 8"/>
          <p:cNvSpPr txBox="1"/>
          <p:nvPr/>
        </p:nvSpPr>
        <p:spPr>
          <a:xfrm>
            <a:off x="3276600" y="1600200"/>
            <a:ext cx="413331" cy="369332"/>
          </a:xfrm>
          <a:prstGeom prst="rect">
            <a:avLst/>
          </a:prstGeom>
          <a:noFill/>
        </p:spPr>
        <p:txBody>
          <a:bodyPr wrap="square" rtlCol="0">
            <a:spAutoFit/>
          </a:bodyPr>
          <a:lstStyle/>
          <a:p>
            <a:r>
              <a:rPr lang="en-US" dirty="0" smtClean="0">
                <a:solidFill>
                  <a:schemeClr val="bg1"/>
                </a:solidFill>
              </a:rPr>
              <a:t>4</a:t>
            </a:r>
            <a:endParaRPr lang="en-US" dirty="0">
              <a:solidFill>
                <a:schemeClr val="bg1"/>
              </a:solidFill>
            </a:endParaRPr>
          </a:p>
        </p:txBody>
      </p:sp>
      <p:sp>
        <p:nvSpPr>
          <p:cNvPr id="10" name="TextBox 9"/>
          <p:cNvSpPr txBox="1"/>
          <p:nvPr/>
        </p:nvSpPr>
        <p:spPr>
          <a:xfrm>
            <a:off x="3581400" y="2057400"/>
            <a:ext cx="337131" cy="646331"/>
          </a:xfrm>
          <a:prstGeom prst="rect">
            <a:avLst/>
          </a:prstGeom>
          <a:noFill/>
        </p:spPr>
        <p:txBody>
          <a:bodyPr wrap="square" rtlCol="0">
            <a:spAutoFit/>
          </a:bodyPr>
          <a:lstStyle/>
          <a:p>
            <a:r>
              <a:rPr lang="en-US" dirty="0" smtClean="0">
                <a:solidFill>
                  <a:schemeClr val="bg1"/>
                </a:solidFill>
              </a:rPr>
              <a:t> 5</a:t>
            </a:r>
            <a:endParaRPr lang="en-US" dirty="0">
              <a:solidFill>
                <a:schemeClr val="bg1"/>
              </a:solidFill>
            </a:endParaRPr>
          </a:p>
        </p:txBody>
      </p:sp>
      <p:sp>
        <p:nvSpPr>
          <p:cNvPr id="12" name="TextBox 11"/>
          <p:cNvSpPr txBox="1"/>
          <p:nvPr/>
        </p:nvSpPr>
        <p:spPr>
          <a:xfrm>
            <a:off x="2438400" y="1295400"/>
            <a:ext cx="457201" cy="369332"/>
          </a:xfrm>
          <a:prstGeom prst="rect">
            <a:avLst/>
          </a:prstGeom>
          <a:noFill/>
        </p:spPr>
        <p:txBody>
          <a:bodyPr wrap="square" rtlCol="0">
            <a:spAutoFit/>
          </a:bodyPr>
          <a:lstStyle/>
          <a:p>
            <a:r>
              <a:rPr lang="en-US" dirty="0" smtClean="0"/>
              <a:t> </a:t>
            </a:r>
            <a:r>
              <a:rPr lang="en-US" dirty="0" smtClean="0">
                <a:solidFill>
                  <a:schemeClr val="bg1"/>
                </a:solidFill>
              </a:rPr>
              <a:t>2</a:t>
            </a:r>
            <a:endParaRPr lang="en-US" dirty="0">
              <a:solidFill>
                <a:schemeClr val="bg1"/>
              </a:solidFill>
            </a:endParaRPr>
          </a:p>
        </p:txBody>
      </p:sp>
      <p:sp>
        <p:nvSpPr>
          <p:cNvPr id="13" name="TextBox 12"/>
          <p:cNvSpPr txBox="1"/>
          <p:nvPr/>
        </p:nvSpPr>
        <p:spPr>
          <a:xfrm>
            <a:off x="2895600" y="3124200"/>
            <a:ext cx="489531" cy="369332"/>
          </a:xfrm>
          <a:prstGeom prst="rect">
            <a:avLst/>
          </a:prstGeom>
          <a:noFill/>
        </p:spPr>
        <p:txBody>
          <a:bodyPr wrap="square" rtlCol="0">
            <a:spAutoFit/>
          </a:bodyPr>
          <a:lstStyle/>
          <a:p>
            <a:r>
              <a:rPr lang="en-US" dirty="0" smtClean="0"/>
              <a:t> </a:t>
            </a:r>
            <a:r>
              <a:rPr lang="en-US" dirty="0" smtClean="0">
                <a:solidFill>
                  <a:schemeClr val="bg1"/>
                </a:solidFill>
              </a:rPr>
              <a:t>3</a:t>
            </a:r>
            <a:endParaRPr lang="en-US" dirty="0"/>
          </a:p>
        </p:txBody>
      </p:sp>
      <p:sp>
        <p:nvSpPr>
          <p:cNvPr id="14" name="TextBox 13"/>
          <p:cNvSpPr txBox="1"/>
          <p:nvPr/>
        </p:nvSpPr>
        <p:spPr>
          <a:xfrm>
            <a:off x="2819400" y="1981200"/>
            <a:ext cx="489531" cy="369332"/>
          </a:xfrm>
          <a:prstGeom prst="rect">
            <a:avLst/>
          </a:prstGeom>
          <a:noFill/>
        </p:spPr>
        <p:txBody>
          <a:bodyPr wrap="square" rtlCol="0">
            <a:spAutoFit/>
          </a:bodyPr>
          <a:lstStyle/>
          <a:p>
            <a:r>
              <a:rPr lang="en-US" dirty="0" smtClean="0"/>
              <a:t> </a:t>
            </a:r>
            <a:r>
              <a:rPr lang="en-US" dirty="0" smtClean="0">
                <a:solidFill>
                  <a:schemeClr val="bg1"/>
                </a:solidFill>
              </a:rPr>
              <a:t> 6</a:t>
            </a:r>
            <a:endParaRPr lang="en-US" dirty="0"/>
          </a:p>
        </p:txBody>
      </p:sp>
      <p:sp>
        <p:nvSpPr>
          <p:cNvPr id="15" name="TextBox 14"/>
          <p:cNvSpPr txBox="1"/>
          <p:nvPr/>
        </p:nvSpPr>
        <p:spPr>
          <a:xfrm>
            <a:off x="2057400" y="1752600"/>
            <a:ext cx="337131" cy="369332"/>
          </a:xfrm>
          <a:prstGeom prst="rect">
            <a:avLst/>
          </a:prstGeom>
          <a:noFill/>
        </p:spPr>
        <p:txBody>
          <a:bodyPr wrap="square" rtlCol="0">
            <a:spAutoFit/>
          </a:bodyPr>
          <a:lstStyle/>
          <a:p>
            <a:r>
              <a:rPr lang="en-US" dirty="0" smtClean="0">
                <a:solidFill>
                  <a:schemeClr val="bg1"/>
                </a:solidFill>
              </a:rPr>
              <a:t>7</a:t>
            </a:r>
            <a:endParaRPr lang="en-US" dirty="0">
              <a:solidFill>
                <a:schemeClr val="bg1"/>
              </a:solidFill>
            </a:endParaRPr>
          </a:p>
        </p:txBody>
      </p:sp>
      <p:sp>
        <p:nvSpPr>
          <p:cNvPr id="16" name="TextBox 15"/>
          <p:cNvSpPr txBox="1"/>
          <p:nvPr/>
        </p:nvSpPr>
        <p:spPr>
          <a:xfrm>
            <a:off x="2057400" y="2438400"/>
            <a:ext cx="413331" cy="369332"/>
          </a:xfrm>
          <a:prstGeom prst="rect">
            <a:avLst/>
          </a:prstGeom>
          <a:noFill/>
        </p:spPr>
        <p:txBody>
          <a:bodyPr wrap="square" rtlCol="0">
            <a:spAutoFit/>
          </a:bodyPr>
          <a:lstStyle/>
          <a:p>
            <a:r>
              <a:rPr lang="en-US" dirty="0" smtClean="0">
                <a:solidFill>
                  <a:schemeClr val="bg1"/>
                </a:solidFill>
              </a:rPr>
              <a:t>8</a:t>
            </a:r>
            <a:endParaRPr lang="en-US" dirty="0">
              <a:solidFill>
                <a:schemeClr val="bg1"/>
              </a:solidFill>
            </a:endParaRPr>
          </a:p>
        </p:txBody>
      </p:sp>
      <p:sp>
        <p:nvSpPr>
          <p:cNvPr id="17" name="TextBox 16"/>
          <p:cNvSpPr txBox="1"/>
          <p:nvPr/>
        </p:nvSpPr>
        <p:spPr>
          <a:xfrm>
            <a:off x="838200" y="2286000"/>
            <a:ext cx="381000" cy="369332"/>
          </a:xfrm>
          <a:prstGeom prst="rect">
            <a:avLst/>
          </a:prstGeom>
          <a:noFill/>
        </p:spPr>
        <p:txBody>
          <a:bodyPr wrap="square" rtlCol="0">
            <a:spAutoFit/>
          </a:bodyPr>
          <a:lstStyle/>
          <a:p>
            <a:r>
              <a:rPr lang="en-US" dirty="0" smtClean="0">
                <a:solidFill>
                  <a:schemeClr val="bg1"/>
                </a:solidFill>
              </a:rPr>
              <a:t> 9</a:t>
            </a:r>
            <a:endParaRPr lang="en-US" dirty="0">
              <a:solidFill>
                <a:schemeClr val="bg1"/>
              </a:solidFill>
            </a:endParaRPr>
          </a:p>
        </p:txBody>
      </p:sp>
      <p:sp>
        <p:nvSpPr>
          <p:cNvPr id="19" name="TextBox 18"/>
          <p:cNvSpPr txBox="1"/>
          <p:nvPr/>
        </p:nvSpPr>
        <p:spPr>
          <a:xfrm>
            <a:off x="5715000" y="533400"/>
            <a:ext cx="2971800" cy="372409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9 Stem</a:t>
            </a:r>
          </a:p>
          <a:p>
            <a:pPr algn="ctr"/>
            <a:r>
              <a:rPr lang="en-US" sz="3200" b="1" dirty="0" smtClean="0"/>
              <a:t>Insertions</a:t>
            </a:r>
          </a:p>
          <a:p>
            <a:pPr algn="ctr"/>
            <a:r>
              <a:rPr lang="en-US" sz="3200" b="1" dirty="0" smtClean="0"/>
              <a:t>(Side View)</a:t>
            </a:r>
          </a:p>
          <a:p>
            <a:pPr algn="ctr"/>
            <a:endParaRPr lang="en-US" sz="2000" b="1" dirty="0" smtClean="0"/>
          </a:p>
          <a:p>
            <a:pPr>
              <a:buFont typeface="Arial" pitchFamily="34" charset="0"/>
              <a:buChar char="•"/>
            </a:pPr>
            <a:r>
              <a:rPr lang="en-US" sz="2000" b="1" dirty="0" smtClean="0"/>
              <a:t>  </a:t>
            </a:r>
            <a:r>
              <a:rPr lang="en-US" sz="2000" dirty="0" smtClean="0"/>
              <a:t>Placement of stems</a:t>
            </a:r>
          </a:p>
          <a:p>
            <a:r>
              <a:rPr lang="en-US" sz="2000" dirty="0" smtClean="0"/>
              <a:t>   into lengthwise floral </a:t>
            </a:r>
          </a:p>
          <a:p>
            <a:r>
              <a:rPr lang="en-US" sz="2000" dirty="0" smtClean="0"/>
              <a:t>   foam creating a  </a:t>
            </a:r>
          </a:p>
          <a:p>
            <a:r>
              <a:rPr lang="en-US" sz="2000" dirty="0" smtClean="0"/>
              <a:t>   Symmetrical</a:t>
            </a:r>
          </a:p>
          <a:p>
            <a:r>
              <a:rPr lang="en-US" sz="2000" dirty="0" smtClean="0"/>
              <a:t>   Triangle Skeleton</a:t>
            </a:r>
          </a:p>
          <a:p>
            <a:pPr algn="ctr"/>
            <a:endParaRPr lang="en-US" sz="20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13</a:t>
            </a:fld>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381000" y="381000"/>
            <a:ext cx="4724399" cy="4572001"/>
          </a:xfrm>
          <a:prstGeom prst="rect">
            <a:avLst/>
          </a:prstGeom>
          <a:noFill/>
          <a:ln w="9525">
            <a:noFill/>
            <a:miter lim="800000"/>
            <a:headEnd/>
            <a:tailEnd/>
          </a:ln>
        </p:spPr>
      </p:pic>
      <p:sp>
        <p:nvSpPr>
          <p:cNvPr id="5" name="TextBox 4"/>
          <p:cNvSpPr txBox="1"/>
          <p:nvPr/>
        </p:nvSpPr>
        <p:spPr>
          <a:xfrm>
            <a:off x="5638800" y="457200"/>
            <a:ext cx="2971800" cy="310854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Overview:  </a:t>
            </a:r>
            <a:r>
              <a:rPr lang="en-US" sz="2800" dirty="0" smtClean="0"/>
              <a:t>Placement</a:t>
            </a:r>
            <a:r>
              <a:rPr lang="en-US" sz="3200" dirty="0" smtClean="0"/>
              <a:t> </a:t>
            </a:r>
            <a:r>
              <a:rPr lang="en-US" sz="2800" dirty="0" smtClean="0"/>
              <a:t>of</a:t>
            </a:r>
          </a:p>
          <a:p>
            <a:pPr algn="ctr"/>
            <a:r>
              <a:rPr lang="en-US" sz="2800" dirty="0" smtClean="0"/>
              <a:t> skeletal stems </a:t>
            </a:r>
          </a:p>
          <a:p>
            <a:pPr algn="ctr"/>
            <a:r>
              <a:rPr lang="en-US" sz="2800" dirty="0" smtClean="0"/>
              <a:t>for Symmetrical</a:t>
            </a:r>
          </a:p>
          <a:p>
            <a:pPr algn="ctr"/>
            <a:r>
              <a:rPr lang="en-US" sz="2800" dirty="0" smtClean="0"/>
              <a:t>Triangle</a:t>
            </a:r>
          </a:p>
          <a:p>
            <a:pPr algn="ctr"/>
            <a:r>
              <a:rPr lang="en-US" sz="2000" b="1" dirty="0" smtClean="0"/>
              <a:t>  </a:t>
            </a:r>
            <a:r>
              <a:rPr lang="en-US" sz="2800" dirty="0" smtClean="0"/>
              <a:t>Arrangement</a:t>
            </a:r>
          </a:p>
          <a:p>
            <a:r>
              <a:rPr lang="en-US" sz="2000" dirty="0" smtClean="0"/>
              <a:t> </a:t>
            </a:r>
            <a:endParaRPr lang="en-US" sz="2000" dirty="0"/>
          </a:p>
        </p:txBody>
      </p:sp>
      <p:sp>
        <p:nvSpPr>
          <p:cNvPr id="6" name="TextBox 5"/>
          <p:cNvSpPr txBox="1"/>
          <p:nvPr/>
        </p:nvSpPr>
        <p:spPr>
          <a:xfrm>
            <a:off x="304800" y="5105400"/>
            <a:ext cx="47244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Front View</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14</a:t>
            </a:fld>
            <a:endParaRPr lang="en-US" dirty="0"/>
          </a:p>
        </p:txBody>
      </p:sp>
      <p:sp>
        <p:nvSpPr>
          <p:cNvPr id="5" name="TextBox 4"/>
          <p:cNvSpPr txBox="1"/>
          <p:nvPr/>
        </p:nvSpPr>
        <p:spPr>
          <a:xfrm>
            <a:off x="228600" y="6400800"/>
            <a:ext cx="39624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b="1" dirty="0" smtClean="0"/>
              <a:t> Side View </a:t>
            </a:r>
            <a:endParaRPr lang="en-US" sz="1400" b="1" dirty="0"/>
          </a:p>
        </p:txBody>
      </p:sp>
      <p:cxnSp>
        <p:nvCxnSpPr>
          <p:cNvPr id="14" name="Straight Arrow Connector 13"/>
          <p:cNvCxnSpPr/>
          <p:nvPr/>
        </p:nvCxnSpPr>
        <p:spPr>
          <a:xfrm rot="16200000" flipH="1">
            <a:off x="-2743200" y="457200"/>
            <a:ext cx="762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descr="DSCN9730.JPG"/>
          <p:cNvPicPr>
            <a:picLocks noChangeAspect="1"/>
          </p:cNvPicPr>
          <p:nvPr/>
        </p:nvPicPr>
        <p:blipFill>
          <a:blip r:embed="rId2" cstate="print"/>
          <a:stretch>
            <a:fillRect/>
          </a:stretch>
        </p:blipFill>
        <p:spPr>
          <a:xfrm>
            <a:off x="304800" y="228600"/>
            <a:ext cx="3886200" cy="60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p:cNvSpPr txBox="1"/>
          <p:nvPr/>
        </p:nvSpPr>
        <p:spPr>
          <a:xfrm>
            <a:off x="4648200" y="228600"/>
            <a:ext cx="3810000" cy="58785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Beginning Insertions </a:t>
            </a:r>
          </a:p>
          <a:p>
            <a:pPr algn="ctr"/>
            <a:endParaRPr lang="en-US" sz="1200" dirty="0" smtClean="0"/>
          </a:p>
          <a:p>
            <a:pPr>
              <a:buFont typeface="Arial" pitchFamily="34" charset="0"/>
              <a:buChar char="•"/>
            </a:pPr>
            <a:r>
              <a:rPr lang="en-US" sz="2000" dirty="0" smtClean="0"/>
              <a:t>   The first stem (#1) will be </a:t>
            </a:r>
          </a:p>
          <a:p>
            <a:r>
              <a:rPr lang="en-US" sz="2000" dirty="0" smtClean="0"/>
              <a:t>    approximately </a:t>
            </a:r>
            <a:r>
              <a:rPr lang="en-US" sz="2000" b="1" dirty="0" smtClean="0"/>
              <a:t>18” tall </a:t>
            </a:r>
            <a:r>
              <a:rPr lang="en-US" sz="2000" dirty="0" smtClean="0"/>
              <a:t>and</a:t>
            </a:r>
          </a:p>
          <a:p>
            <a:r>
              <a:rPr lang="en-US" sz="2000" dirty="0" smtClean="0"/>
              <a:t>    will be inserted toward the </a:t>
            </a:r>
          </a:p>
          <a:p>
            <a:r>
              <a:rPr lang="en-US" sz="2000" dirty="0" smtClean="0"/>
              <a:t>    back of the foam, using the</a:t>
            </a:r>
          </a:p>
          <a:p>
            <a:r>
              <a:rPr lang="en-US" sz="2000" dirty="0" smtClean="0"/>
              <a:t>    lengthwise direction of the </a:t>
            </a:r>
          </a:p>
          <a:p>
            <a:r>
              <a:rPr lang="en-US" sz="2000" dirty="0" smtClean="0"/>
              <a:t>    of the foam</a:t>
            </a:r>
          </a:p>
          <a:p>
            <a:pPr>
              <a:buFont typeface="Arial" pitchFamily="34" charset="0"/>
              <a:buChar char="•"/>
            </a:pPr>
            <a:r>
              <a:rPr lang="en-US" sz="2000" dirty="0" smtClean="0"/>
              <a:t>   Insert the stem approximately   </a:t>
            </a:r>
          </a:p>
          <a:p>
            <a:r>
              <a:rPr lang="en-US" sz="2000" dirty="0" smtClean="0"/>
              <a:t>    2” into the foam as upright as </a:t>
            </a:r>
          </a:p>
          <a:p>
            <a:r>
              <a:rPr lang="en-US" sz="2000" dirty="0" smtClean="0"/>
              <a:t>    possible with </a:t>
            </a:r>
            <a:r>
              <a:rPr lang="en-US" sz="2000" b="1" dirty="0" smtClean="0"/>
              <a:t>no more than</a:t>
            </a:r>
          </a:p>
          <a:p>
            <a:r>
              <a:rPr lang="en-US" sz="2000" b="1" dirty="0" smtClean="0"/>
              <a:t>    a 95 degree angle</a:t>
            </a:r>
          </a:p>
          <a:p>
            <a:pPr>
              <a:buFont typeface="Arial" pitchFamily="34" charset="0"/>
              <a:buChar char="•"/>
            </a:pPr>
            <a:r>
              <a:rPr lang="en-US" sz="2000" dirty="0" smtClean="0"/>
              <a:t>   Note:  90 degree angle</a:t>
            </a:r>
          </a:p>
          <a:p>
            <a:r>
              <a:rPr lang="en-US" sz="2000" dirty="0" smtClean="0"/>
              <a:t>    to use as a guide</a:t>
            </a:r>
          </a:p>
          <a:p>
            <a:r>
              <a:rPr lang="en-US" sz="2000" dirty="0" smtClean="0"/>
              <a:t>    (The stem should lay no</a:t>
            </a:r>
          </a:p>
          <a:p>
            <a:r>
              <a:rPr lang="en-US" sz="2000" dirty="0" smtClean="0"/>
              <a:t>    further back than shown</a:t>
            </a:r>
          </a:p>
          <a:p>
            <a:r>
              <a:rPr lang="en-US" sz="2000" dirty="0" smtClean="0"/>
              <a:t>    in example)</a:t>
            </a:r>
            <a:endParaRPr lang="en-US" sz="2000" dirty="0"/>
          </a:p>
        </p:txBody>
      </p:sp>
      <p:sp>
        <p:nvSpPr>
          <p:cNvPr id="7" name="TextBox 6"/>
          <p:cNvSpPr txBox="1"/>
          <p:nvPr/>
        </p:nvSpPr>
        <p:spPr>
          <a:xfrm>
            <a:off x="457200" y="304800"/>
            <a:ext cx="609600" cy="369332"/>
          </a:xfrm>
          <a:prstGeom prst="rect">
            <a:avLst/>
          </a:prstGeom>
          <a:noFill/>
        </p:spPr>
        <p:txBody>
          <a:bodyPr wrap="square" rtlCol="0">
            <a:spAutoFit/>
          </a:bodyPr>
          <a:lstStyle/>
          <a:p>
            <a:r>
              <a:rPr lang="en-US" dirty="0" smtClean="0"/>
              <a:t>___</a:t>
            </a:r>
            <a:endParaRPr lang="en-US" dirty="0"/>
          </a:p>
        </p:txBody>
      </p:sp>
      <p:sp>
        <p:nvSpPr>
          <p:cNvPr id="8" name="TextBox 7"/>
          <p:cNvSpPr txBox="1"/>
          <p:nvPr/>
        </p:nvSpPr>
        <p:spPr>
          <a:xfrm>
            <a:off x="304800" y="5029200"/>
            <a:ext cx="914400" cy="369332"/>
          </a:xfrm>
          <a:prstGeom prst="rect">
            <a:avLst/>
          </a:prstGeom>
          <a:noFill/>
        </p:spPr>
        <p:txBody>
          <a:bodyPr wrap="square" rtlCol="0">
            <a:spAutoFit/>
          </a:bodyPr>
          <a:lstStyle/>
          <a:p>
            <a:r>
              <a:rPr lang="en-US" dirty="0" smtClean="0"/>
              <a:t>  ___</a:t>
            </a:r>
            <a:endParaRPr lang="en-US" dirty="0"/>
          </a:p>
        </p:txBody>
      </p:sp>
      <p:cxnSp>
        <p:nvCxnSpPr>
          <p:cNvPr id="10" name="Straight Connector 9"/>
          <p:cNvCxnSpPr/>
          <p:nvPr/>
        </p:nvCxnSpPr>
        <p:spPr>
          <a:xfrm>
            <a:off x="10820400" y="22860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7" idx="2"/>
          </p:cNvCxnSpPr>
          <p:nvPr/>
        </p:nvCxnSpPr>
        <p:spPr>
          <a:xfrm rot="16200000" flipH="1">
            <a:off x="-1567932" y="3004064"/>
            <a:ext cx="4659866" cy="2"/>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04800" y="2209800"/>
            <a:ext cx="609600" cy="307777"/>
          </a:xfrm>
          <a:prstGeom prst="rect">
            <a:avLst/>
          </a:prstGeom>
          <a:noFill/>
        </p:spPr>
        <p:txBody>
          <a:bodyPr wrap="square" rtlCol="0">
            <a:spAutoFit/>
          </a:bodyPr>
          <a:lstStyle/>
          <a:p>
            <a:r>
              <a:rPr lang="en-US" sz="1400" b="1" dirty="0" smtClean="0"/>
              <a:t>16</a:t>
            </a:r>
            <a:r>
              <a:rPr lang="en-US" sz="1400" dirty="0" smtClean="0"/>
              <a:t>”</a:t>
            </a:r>
            <a:endParaRPr lang="en-US" sz="1400" dirty="0"/>
          </a:p>
        </p:txBody>
      </p:sp>
      <p:sp>
        <p:nvSpPr>
          <p:cNvPr id="36" name="TextBox 35"/>
          <p:cNvSpPr txBox="1"/>
          <p:nvPr/>
        </p:nvSpPr>
        <p:spPr>
          <a:xfrm>
            <a:off x="1981200" y="1066800"/>
            <a:ext cx="385298" cy="3429000"/>
          </a:xfrm>
          <a:prstGeom prst="rect">
            <a:avLst/>
          </a:prstGeom>
          <a:noFill/>
        </p:spPr>
        <p:txBody>
          <a:bodyPr vert="wordArtVert" wrap="square" rtlCol="0">
            <a:spAutoFit/>
          </a:bodyPr>
          <a:lstStyle/>
          <a:p>
            <a:r>
              <a:rPr lang="en-US" sz="1200" dirty="0" smtClean="0"/>
              <a:t>90 degree angle</a:t>
            </a:r>
            <a:endParaRPr lang="en-US" sz="1200" dirty="0"/>
          </a:p>
        </p:txBody>
      </p:sp>
      <p:cxnSp>
        <p:nvCxnSpPr>
          <p:cNvPr id="18" name="Straight Connector 17"/>
          <p:cNvCxnSpPr>
            <a:stCxn id="8" idx="2"/>
          </p:cNvCxnSpPr>
          <p:nvPr/>
        </p:nvCxnSpPr>
        <p:spPr>
          <a:xfrm rot="5400000">
            <a:off x="375166" y="5785366"/>
            <a:ext cx="773668"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81000" y="5638800"/>
            <a:ext cx="457200" cy="338554"/>
          </a:xfrm>
          <a:prstGeom prst="rect">
            <a:avLst/>
          </a:prstGeom>
          <a:noFill/>
        </p:spPr>
        <p:txBody>
          <a:bodyPr wrap="square" rtlCol="0">
            <a:spAutoFit/>
          </a:bodyPr>
          <a:lstStyle/>
          <a:p>
            <a:r>
              <a:rPr lang="en-US" sz="1600" b="1" dirty="0" smtClean="0"/>
              <a:t> 2</a:t>
            </a:r>
            <a:r>
              <a:rPr lang="en-US" sz="1600" dirty="0" smtClean="0"/>
              <a:t>”</a:t>
            </a:r>
            <a:endParaRPr lang="en-US" sz="1600" dirty="0"/>
          </a:p>
        </p:txBody>
      </p:sp>
      <p:sp>
        <p:nvSpPr>
          <p:cNvPr id="21" name="TextBox 20"/>
          <p:cNvSpPr txBox="1"/>
          <p:nvPr/>
        </p:nvSpPr>
        <p:spPr>
          <a:xfrm>
            <a:off x="457200" y="5943600"/>
            <a:ext cx="609600" cy="369332"/>
          </a:xfrm>
          <a:prstGeom prst="rect">
            <a:avLst/>
          </a:prstGeom>
          <a:noFill/>
        </p:spPr>
        <p:txBody>
          <a:bodyPr wrap="square" rtlCol="0">
            <a:spAutoFit/>
          </a:bodyPr>
          <a:lstStyle/>
          <a:p>
            <a:r>
              <a:rPr lang="en-US" dirty="0" smtClean="0"/>
              <a:t>___</a:t>
            </a:r>
            <a:endParaRPr lang="en-US" dirty="0"/>
          </a:p>
        </p:txBody>
      </p:sp>
      <p:sp>
        <p:nvSpPr>
          <p:cNvPr id="17" name="TextBox 16"/>
          <p:cNvSpPr txBox="1"/>
          <p:nvPr/>
        </p:nvSpPr>
        <p:spPr>
          <a:xfrm>
            <a:off x="1143000" y="533400"/>
            <a:ext cx="565731" cy="369332"/>
          </a:xfrm>
          <a:prstGeom prst="rect">
            <a:avLst/>
          </a:prstGeom>
          <a:noFill/>
        </p:spPr>
        <p:txBody>
          <a:bodyPr wrap="square" rtlCol="0">
            <a:spAutoFit/>
          </a:bodyPr>
          <a:lstStyle/>
          <a:p>
            <a:r>
              <a:rPr lang="en-US" b="1" dirty="0" smtClean="0"/>
              <a:t>1</a:t>
            </a:r>
            <a:r>
              <a:rPr lang="en-US" b="1" dirty="0" smtClean="0">
                <a:solidFill>
                  <a:schemeClr val="bg1"/>
                </a:solidFill>
              </a:rPr>
              <a:t>1</a:t>
            </a:r>
            <a:endParaRPr 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15</a:t>
            </a:fld>
            <a:endParaRPr lang="en-US" dirty="0"/>
          </a:p>
        </p:txBody>
      </p:sp>
      <p:pic>
        <p:nvPicPr>
          <p:cNvPr id="3" name="Picture 2" descr="DSCN9732.JPG"/>
          <p:cNvPicPr>
            <a:picLocks noChangeAspect="1"/>
          </p:cNvPicPr>
          <p:nvPr/>
        </p:nvPicPr>
        <p:blipFill>
          <a:blip r:embed="rId2" cstate="print"/>
          <a:stretch>
            <a:fillRect/>
          </a:stretch>
        </p:blipFill>
        <p:spPr>
          <a:xfrm>
            <a:off x="304800" y="381000"/>
            <a:ext cx="3962400"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876800" y="381002"/>
            <a:ext cx="3505200" cy="5415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Insertion of the</a:t>
            </a:r>
          </a:p>
          <a:p>
            <a:pPr algn="ctr"/>
            <a:r>
              <a:rPr lang="en-US" sz="3200" b="1" dirty="0" smtClean="0"/>
              <a:t> #2 and #3 Stems</a:t>
            </a:r>
          </a:p>
          <a:p>
            <a:pPr algn="ctr"/>
            <a:endParaRPr lang="en-US" sz="3200" dirty="0" smtClean="0"/>
          </a:p>
          <a:p>
            <a:pPr>
              <a:buFont typeface="Arial" pitchFamily="34" charset="0"/>
              <a:buChar char="•"/>
            </a:pPr>
            <a:r>
              <a:rPr lang="en-US" sz="2000" dirty="0" smtClean="0"/>
              <a:t>  The combination width</a:t>
            </a:r>
          </a:p>
          <a:p>
            <a:r>
              <a:rPr lang="en-US" sz="2000" dirty="0"/>
              <a:t> </a:t>
            </a:r>
            <a:r>
              <a:rPr lang="en-US" sz="2000" dirty="0" smtClean="0"/>
              <a:t>   of the two stems will be</a:t>
            </a:r>
          </a:p>
          <a:p>
            <a:r>
              <a:rPr lang="en-US" sz="2000" dirty="0" smtClean="0"/>
              <a:t>    approximately </a:t>
            </a:r>
            <a:r>
              <a:rPr lang="en-US" sz="2000" b="1" dirty="0" smtClean="0"/>
              <a:t>18 inches</a:t>
            </a:r>
            <a:r>
              <a:rPr lang="en-US" sz="2000" dirty="0" smtClean="0"/>
              <a:t>.</a:t>
            </a:r>
          </a:p>
          <a:p>
            <a:pPr>
              <a:buFont typeface="Arial" pitchFamily="34" charset="0"/>
              <a:buChar char="•"/>
            </a:pPr>
            <a:r>
              <a:rPr lang="en-US" sz="2000" dirty="0"/>
              <a:t> </a:t>
            </a:r>
            <a:r>
              <a:rPr lang="en-US" sz="2000" dirty="0" smtClean="0"/>
              <a:t>  Insert the stems half</a:t>
            </a:r>
          </a:p>
          <a:p>
            <a:r>
              <a:rPr lang="en-US" sz="2000" dirty="0"/>
              <a:t> </a:t>
            </a:r>
            <a:r>
              <a:rPr lang="en-US" sz="2000" dirty="0" smtClean="0"/>
              <a:t>   way between the length </a:t>
            </a:r>
          </a:p>
          <a:p>
            <a:r>
              <a:rPr lang="en-US" sz="2000" dirty="0" smtClean="0"/>
              <a:t>    of the oasis in front of </a:t>
            </a:r>
          </a:p>
          <a:p>
            <a:r>
              <a:rPr lang="en-US" sz="2000" dirty="0" smtClean="0"/>
              <a:t>    the vertical stem. </a:t>
            </a:r>
          </a:p>
          <a:p>
            <a:pPr>
              <a:buFont typeface="Arial" pitchFamily="34" charset="0"/>
              <a:buChar char="•"/>
            </a:pPr>
            <a:r>
              <a:rPr lang="en-US" sz="2000" dirty="0" smtClean="0"/>
              <a:t>  You are creating depth</a:t>
            </a:r>
          </a:p>
          <a:p>
            <a:r>
              <a:rPr lang="en-US" sz="2000" dirty="0" smtClean="0"/>
              <a:t>    and space within the</a:t>
            </a:r>
          </a:p>
          <a:p>
            <a:r>
              <a:rPr lang="en-US" sz="2000" dirty="0" smtClean="0"/>
              <a:t>    arrangement by </a:t>
            </a:r>
          </a:p>
          <a:p>
            <a:r>
              <a:rPr lang="en-US" sz="2000" dirty="0" smtClean="0"/>
              <a:t>    placement of these</a:t>
            </a:r>
          </a:p>
          <a:p>
            <a:r>
              <a:rPr lang="en-US" sz="2000" dirty="0" smtClean="0"/>
              <a:t>    insertions. </a:t>
            </a:r>
            <a:endParaRPr lang="en-US" sz="2000" dirty="0"/>
          </a:p>
          <a:p>
            <a:pPr algn="ctr"/>
            <a:endParaRPr lang="en-US" sz="2000" dirty="0" smtClean="0"/>
          </a:p>
          <a:p>
            <a:pPr algn="ctr"/>
            <a:endParaRPr lang="en-US" sz="2000" dirty="0" smtClean="0"/>
          </a:p>
          <a:p>
            <a:pPr algn="ctr"/>
            <a:r>
              <a:rPr lang="en-US" sz="3200" dirty="0" smtClean="0"/>
              <a:t> </a:t>
            </a:r>
            <a:endParaRPr lang="en-US" sz="3200" dirty="0"/>
          </a:p>
        </p:txBody>
      </p:sp>
      <p:sp>
        <p:nvSpPr>
          <p:cNvPr id="6" name="TextBox 5"/>
          <p:cNvSpPr txBox="1"/>
          <p:nvPr/>
        </p:nvSpPr>
        <p:spPr>
          <a:xfrm>
            <a:off x="304800" y="5105400"/>
            <a:ext cx="39624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Total width is approximately 18”</a:t>
            </a:r>
            <a:endParaRPr lang="en-US" dirty="0"/>
          </a:p>
        </p:txBody>
      </p:sp>
      <p:cxnSp>
        <p:nvCxnSpPr>
          <p:cNvPr id="8" name="Straight Arrow Connector 7"/>
          <p:cNvCxnSpPr/>
          <p:nvPr/>
        </p:nvCxnSpPr>
        <p:spPr>
          <a:xfrm>
            <a:off x="457200" y="4267200"/>
            <a:ext cx="152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57200" y="4419600"/>
            <a:ext cx="3733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66700" y="2476500"/>
            <a:ext cx="411480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0" y="1219200"/>
            <a:ext cx="533400" cy="369332"/>
          </a:xfrm>
          <a:prstGeom prst="rect">
            <a:avLst/>
          </a:prstGeom>
          <a:noFill/>
        </p:spPr>
        <p:txBody>
          <a:bodyPr wrap="square" rtlCol="0">
            <a:spAutoFit/>
          </a:bodyPr>
          <a:lstStyle/>
          <a:p>
            <a:r>
              <a:rPr lang="en-US" dirty="0" smtClean="0"/>
              <a:t>18”</a:t>
            </a:r>
            <a:endParaRPr lang="en-US" dirty="0"/>
          </a:p>
        </p:txBody>
      </p:sp>
      <p:cxnSp>
        <p:nvCxnSpPr>
          <p:cNvPr id="15" name="Straight Connector 14"/>
          <p:cNvCxnSpPr/>
          <p:nvPr/>
        </p:nvCxnSpPr>
        <p:spPr>
          <a:xfrm>
            <a:off x="1524000" y="457200"/>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00200" y="4572000"/>
            <a:ext cx="38100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057400" y="3962400"/>
            <a:ext cx="413331" cy="369332"/>
          </a:xfrm>
          <a:prstGeom prst="rect">
            <a:avLst/>
          </a:prstGeom>
          <a:noFill/>
        </p:spPr>
        <p:txBody>
          <a:bodyPr wrap="square" rtlCol="0">
            <a:spAutoFit/>
          </a:bodyPr>
          <a:lstStyle/>
          <a:p>
            <a:r>
              <a:rPr lang="en-US" dirty="0" smtClean="0"/>
              <a:t>1</a:t>
            </a:r>
            <a:endParaRPr lang="en-US" dirty="0"/>
          </a:p>
        </p:txBody>
      </p:sp>
      <p:sp>
        <p:nvSpPr>
          <p:cNvPr id="21" name="TextBox 20"/>
          <p:cNvSpPr txBox="1"/>
          <p:nvPr/>
        </p:nvSpPr>
        <p:spPr>
          <a:xfrm>
            <a:off x="2057400" y="3962400"/>
            <a:ext cx="685800" cy="369332"/>
          </a:xfrm>
          <a:prstGeom prst="rect">
            <a:avLst/>
          </a:prstGeom>
          <a:noFill/>
        </p:spPr>
        <p:txBody>
          <a:bodyPr wrap="square" rtlCol="0">
            <a:spAutoFit/>
          </a:bodyPr>
          <a:lstStyle/>
          <a:p>
            <a:r>
              <a:rPr lang="en-US" dirty="0" smtClean="0">
                <a:solidFill>
                  <a:schemeClr val="bg1"/>
                </a:solidFill>
              </a:rPr>
              <a:t>18”</a:t>
            </a:r>
            <a:endParaRPr lang="en-US" dirty="0">
              <a:solidFill>
                <a:schemeClr val="bg1"/>
              </a:solidFill>
            </a:endParaRPr>
          </a:p>
        </p:txBody>
      </p:sp>
      <p:sp>
        <p:nvSpPr>
          <p:cNvPr id="14" name="TextBox 13"/>
          <p:cNvSpPr txBox="1"/>
          <p:nvPr/>
        </p:nvSpPr>
        <p:spPr>
          <a:xfrm>
            <a:off x="304800" y="4191000"/>
            <a:ext cx="337131" cy="400110"/>
          </a:xfrm>
          <a:prstGeom prst="rect">
            <a:avLst/>
          </a:prstGeom>
          <a:noFill/>
        </p:spPr>
        <p:txBody>
          <a:bodyPr wrap="square" rtlCol="0">
            <a:spAutoFit/>
          </a:bodyPr>
          <a:lstStyle/>
          <a:p>
            <a:r>
              <a:rPr lang="en-US" sz="2000" dirty="0" smtClean="0">
                <a:solidFill>
                  <a:schemeClr val="bg1"/>
                </a:solidFill>
              </a:rPr>
              <a:t>2</a:t>
            </a:r>
            <a:endParaRPr lang="en-US" sz="2000" dirty="0">
              <a:solidFill>
                <a:schemeClr val="bg1"/>
              </a:solidFill>
            </a:endParaRPr>
          </a:p>
        </p:txBody>
      </p:sp>
      <p:sp>
        <p:nvSpPr>
          <p:cNvPr id="16" name="TextBox 15"/>
          <p:cNvSpPr txBox="1"/>
          <p:nvPr/>
        </p:nvSpPr>
        <p:spPr>
          <a:xfrm>
            <a:off x="3886200" y="4191000"/>
            <a:ext cx="413331" cy="400110"/>
          </a:xfrm>
          <a:prstGeom prst="rect">
            <a:avLst/>
          </a:prstGeom>
          <a:noFill/>
        </p:spPr>
        <p:txBody>
          <a:bodyPr wrap="square" rtlCol="0">
            <a:spAutoFit/>
          </a:bodyPr>
          <a:lstStyle/>
          <a:p>
            <a:r>
              <a:rPr lang="en-US" sz="2000" b="1" dirty="0" smtClean="0">
                <a:solidFill>
                  <a:schemeClr val="bg1"/>
                </a:solidFill>
              </a:rPr>
              <a:t>3</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16</a:t>
            </a:fld>
            <a:endParaRPr lang="en-US" dirty="0"/>
          </a:p>
        </p:txBody>
      </p:sp>
      <p:sp>
        <p:nvSpPr>
          <p:cNvPr id="3" name="TextBox 2"/>
          <p:cNvSpPr txBox="1"/>
          <p:nvPr/>
        </p:nvSpPr>
        <p:spPr>
          <a:xfrm>
            <a:off x="4724400" y="304800"/>
            <a:ext cx="3581400" cy="431102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Insertions of</a:t>
            </a:r>
          </a:p>
          <a:p>
            <a:pPr algn="ctr"/>
            <a:r>
              <a:rPr lang="en-US" sz="3200" b="1" dirty="0" smtClean="0"/>
              <a:t>#4 and #5 Stems</a:t>
            </a:r>
          </a:p>
          <a:p>
            <a:endParaRPr lang="en-US" dirty="0" smtClean="0"/>
          </a:p>
          <a:p>
            <a:pPr>
              <a:buFont typeface="Arial" pitchFamily="34" charset="0"/>
              <a:buChar char="•"/>
            </a:pPr>
            <a:r>
              <a:rPr lang="en-US" dirty="0" smtClean="0"/>
              <a:t>   Insert #4 and #5 in front of the</a:t>
            </a:r>
          </a:p>
          <a:p>
            <a:r>
              <a:rPr lang="en-US" dirty="0" smtClean="0"/>
              <a:t>    line of #1 stem and behind </a:t>
            </a:r>
          </a:p>
          <a:p>
            <a:r>
              <a:rPr lang="en-US" dirty="0" smtClean="0"/>
              <a:t>    the line of the #2 &amp; #3 stems.  </a:t>
            </a:r>
          </a:p>
          <a:p>
            <a:pPr>
              <a:buFont typeface="Arial" pitchFamily="34" charset="0"/>
              <a:buChar char="•"/>
            </a:pPr>
            <a:r>
              <a:rPr lang="en-US" dirty="0" smtClean="0"/>
              <a:t>   The stems will be inserted  </a:t>
            </a:r>
          </a:p>
          <a:p>
            <a:r>
              <a:rPr lang="en-US" dirty="0" smtClean="0"/>
              <a:t>    toward the focal point/area and  </a:t>
            </a:r>
          </a:p>
          <a:p>
            <a:r>
              <a:rPr lang="en-US" dirty="0" smtClean="0"/>
              <a:t>    will lean slightly back.</a:t>
            </a:r>
          </a:p>
          <a:p>
            <a:pPr>
              <a:buFont typeface="Arial" pitchFamily="34" charset="0"/>
              <a:buChar char="•"/>
            </a:pPr>
            <a:r>
              <a:rPr lang="en-US" dirty="0" smtClean="0"/>
              <a:t>  The stems will also be</a:t>
            </a:r>
          </a:p>
          <a:p>
            <a:r>
              <a:rPr lang="en-US" dirty="0" smtClean="0"/>
              <a:t>    inserted closer toward the`</a:t>
            </a:r>
          </a:p>
          <a:p>
            <a:r>
              <a:rPr lang="en-US" dirty="0" smtClean="0"/>
              <a:t>    center of the floral foam.  </a:t>
            </a:r>
          </a:p>
          <a:p>
            <a:r>
              <a:rPr lang="en-US" dirty="0" smtClean="0"/>
              <a:t>  </a:t>
            </a:r>
          </a:p>
          <a:p>
            <a:r>
              <a:rPr lang="en-US" dirty="0" smtClean="0"/>
              <a:t>  </a:t>
            </a:r>
          </a:p>
          <a:p>
            <a:r>
              <a:rPr lang="en-US" dirty="0" smtClean="0"/>
              <a:t>    </a:t>
            </a:r>
          </a:p>
          <a:p>
            <a:endParaRPr lang="en-US" dirty="0"/>
          </a:p>
        </p:txBody>
      </p:sp>
      <p:pic>
        <p:nvPicPr>
          <p:cNvPr id="4" name="Picture 3" descr="DSCN9949.JPG"/>
          <p:cNvPicPr>
            <a:picLocks noChangeAspect="1"/>
          </p:cNvPicPr>
          <p:nvPr/>
        </p:nvPicPr>
        <p:blipFill>
          <a:blip r:embed="rId2" cstate="print"/>
          <a:stretch>
            <a:fillRect/>
          </a:stretch>
        </p:blipFill>
        <p:spPr>
          <a:xfrm>
            <a:off x="304800" y="304800"/>
            <a:ext cx="3962399"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28600" y="4572000"/>
            <a:ext cx="4038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Front View</a:t>
            </a:r>
            <a:endParaRPr lang="en-US" dirty="0"/>
          </a:p>
        </p:txBody>
      </p:sp>
      <p:cxnSp>
        <p:nvCxnSpPr>
          <p:cNvPr id="11" name="Straight Arrow Connector 10"/>
          <p:cNvCxnSpPr/>
          <p:nvPr/>
        </p:nvCxnSpPr>
        <p:spPr>
          <a:xfrm rot="16200000" flipH="1">
            <a:off x="1638300" y="3009900"/>
            <a:ext cx="6858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2438400" y="3048000"/>
            <a:ext cx="6858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43000" y="2057400"/>
            <a:ext cx="685800" cy="400110"/>
          </a:xfrm>
          <a:prstGeom prst="rect">
            <a:avLst/>
          </a:prstGeom>
          <a:noFill/>
        </p:spPr>
        <p:txBody>
          <a:bodyPr wrap="square" rtlCol="0">
            <a:spAutoFit/>
          </a:bodyPr>
          <a:lstStyle/>
          <a:p>
            <a:r>
              <a:rPr lang="en-US" sz="2000" dirty="0" smtClean="0"/>
              <a:t>  </a:t>
            </a:r>
            <a:r>
              <a:rPr lang="en-US" sz="2000" dirty="0" smtClean="0">
                <a:solidFill>
                  <a:schemeClr val="bg1"/>
                </a:solidFill>
              </a:rPr>
              <a:t> 4</a:t>
            </a:r>
            <a:endParaRPr lang="en-US" sz="2000" dirty="0">
              <a:solidFill>
                <a:schemeClr val="bg1"/>
              </a:solidFill>
            </a:endParaRPr>
          </a:p>
        </p:txBody>
      </p:sp>
      <p:sp>
        <p:nvSpPr>
          <p:cNvPr id="9" name="TextBox 8"/>
          <p:cNvSpPr txBox="1"/>
          <p:nvPr/>
        </p:nvSpPr>
        <p:spPr>
          <a:xfrm>
            <a:off x="3048000" y="2057400"/>
            <a:ext cx="609600" cy="400110"/>
          </a:xfrm>
          <a:prstGeom prst="rect">
            <a:avLst/>
          </a:prstGeom>
          <a:noFill/>
        </p:spPr>
        <p:txBody>
          <a:bodyPr wrap="square" rtlCol="0">
            <a:spAutoFit/>
          </a:bodyPr>
          <a:lstStyle/>
          <a:p>
            <a:r>
              <a:rPr lang="en-US" dirty="0" smtClean="0"/>
              <a:t>  </a:t>
            </a:r>
            <a:r>
              <a:rPr lang="en-US" sz="2000" dirty="0" smtClean="0"/>
              <a:t> </a:t>
            </a:r>
            <a:r>
              <a:rPr lang="en-US" sz="2000" dirty="0" smtClean="0">
                <a:solidFill>
                  <a:schemeClr val="bg1"/>
                </a:solidFill>
              </a:rPr>
              <a:t>5</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17</a:t>
            </a:fld>
            <a:endParaRPr lang="en-US" dirty="0"/>
          </a:p>
        </p:txBody>
      </p:sp>
      <p:pic>
        <p:nvPicPr>
          <p:cNvPr id="3" name="Picture 2" descr="DSCN9958.JPG"/>
          <p:cNvPicPr>
            <a:picLocks noChangeAspect="1"/>
          </p:cNvPicPr>
          <p:nvPr/>
        </p:nvPicPr>
        <p:blipFill>
          <a:blip r:embed="rId2" cstate="print"/>
          <a:stretch>
            <a:fillRect/>
          </a:stretch>
        </p:blipFill>
        <p:spPr>
          <a:xfrm>
            <a:off x="381000" y="457200"/>
            <a:ext cx="3886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876800" y="457200"/>
            <a:ext cx="3276600" cy="29238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Insertion of</a:t>
            </a:r>
          </a:p>
          <a:p>
            <a:pPr algn="ctr"/>
            <a:r>
              <a:rPr lang="en-US" sz="3200" b="1" dirty="0" smtClean="0"/>
              <a:t> #6 Stem</a:t>
            </a:r>
          </a:p>
          <a:p>
            <a:endParaRPr lang="en-US" sz="2000" b="1" dirty="0" smtClean="0"/>
          </a:p>
          <a:p>
            <a:pPr>
              <a:buFont typeface="Arial" pitchFamily="34" charset="0"/>
              <a:buChar char="•"/>
            </a:pPr>
            <a:r>
              <a:rPr lang="en-US" sz="2000" dirty="0" smtClean="0"/>
              <a:t>   The  second vertical </a:t>
            </a:r>
          </a:p>
          <a:p>
            <a:r>
              <a:rPr lang="en-US" sz="2000" dirty="0" smtClean="0"/>
              <a:t>    stem, #6, is placed </a:t>
            </a:r>
          </a:p>
          <a:p>
            <a:r>
              <a:rPr lang="en-US" sz="2000" dirty="0" smtClean="0"/>
              <a:t>    directly in front of </a:t>
            </a:r>
          </a:p>
          <a:p>
            <a:r>
              <a:rPr lang="en-US" sz="2000" dirty="0" smtClean="0"/>
              <a:t>    the #1 stem </a:t>
            </a:r>
          </a:p>
          <a:p>
            <a:r>
              <a:rPr lang="en-US" sz="2000" dirty="0" smtClean="0"/>
              <a:t>    </a:t>
            </a:r>
            <a:endParaRPr lang="en-US" sz="2000" dirty="0"/>
          </a:p>
        </p:txBody>
      </p:sp>
      <p:sp>
        <p:nvSpPr>
          <p:cNvPr id="5" name="TextBox 4"/>
          <p:cNvSpPr txBox="1"/>
          <p:nvPr/>
        </p:nvSpPr>
        <p:spPr>
          <a:xfrm>
            <a:off x="381000" y="4267200"/>
            <a:ext cx="38100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Front View</a:t>
            </a:r>
            <a:endParaRPr lang="en-US" dirty="0"/>
          </a:p>
        </p:txBody>
      </p:sp>
      <p:sp>
        <p:nvSpPr>
          <p:cNvPr id="6" name="TextBox 5"/>
          <p:cNvSpPr txBox="1"/>
          <p:nvPr/>
        </p:nvSpPr>
        <p:spPr>
          <a:xfrm>
            <a:off x="2057400" y="1371600"/>
            <a:ext cx="609600" cy="400110"/>
          </a:xfrm>
          <a:prstGeom prst="rect">
            <a:avLst/>
          </a:prstGeom>
          <a:noFill/>
        </p:spPr>
        <p:txBody>
          <a:bodyPr wrap="square" rtlCol="0">
            <a:spAutoFit/>
          </a:bodyPr>
          <a:lstStyle/>
          <a:p>
            <a:r>
              <a:rPr lang="en-US" dirty="0" smtClean="0"/>
              <a:t>  </a:t>
            </a:r>
            <a:r>
              <a:rPr lang="en-US" sz="2000" dirty="0" smtClean="0">
                <a:solidFill>
                  <a:schemeClr val="bg1"/>
                </a:solidFill>
              </a:rPr>
              <a:t>6</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18</a:t>
            </a:fld>
            <a:endParaRPr lang="en-US" dirty="0"/>
          </a:p>
        </p:txBody>
      </p:sp>
      <p:sp>
        <p:nvSpPr>
          <p:cNvPr id="5" name="TextBox 4"/>
          <p:cNvSpPr txBox="1"/>
          <p:nvPr/>
        </p:nvSpPr>
        <p:spPr>
          <a:xfrm>
            <a:off x="4495800" y="533421"/>
            <a:ext cx="3886200" cy="391030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Insertions of  the</a:t>
            </a:r>
          </a:p>
          <a:p>
            <a:pPr algn="ctr"/>
            <a:r>
              <a:rPr lang="en-US" sz="3200" b="1" dirty="0" smtClean="0"/>
              <a:t>#7 &amp; #8 Stems</a:t>
            </a:r>
          </a:p>
          <a:p>
            <a:pPr algn="ctr"/>
            <a:endParaRPr lang="en-US" sz="2000" dirty="0" smtClean="0"/>
          </a:p>
          <a:p>
            <a:pPr>
              <a:buFont typeface="Arial" pitchFamily="34" charset="0"/>
              <a:buChar char="•"/>
            </a:pPr>
            <a:r>
              <a:rPr lang="en-US" sz="2000" dirty="0" smtClean="0"/>
              <a:t>  The #7 and #8 stems are</a:t>
            </a:r>
          </a:p>
          <a:p>
            <a:r>
              <a:rPr lang="en-US" sz="2000" dirty="0" smtClean="0"/>
              <a:t>    placed in front and toward</a:t>
            </a:r>
          </a:p>
          <a:p>
            <a:r>
              <a:rPr lang="en-US" sz="2000" dirty="0" smtClean="0"/>
              <a:t>    the center of #4 an #5 stems.</a:t>
            </a:r>
          </a:p>
          <a:p>
            <a:pPr>
              <a:buFont typeface="Arial" pitchFamily="34" charset="0"/>
              <a:buChar char="•"/>
            </a:pPr>
            <a:r>
              <a:rPr lang="en-US" sz="2000" dirty="0" smtClean="0"/>
              <a:t>  The stems are inserted in</a:t>
            </a:r>
          </a:p>
          <a:p>
            <a:r>
              <a:rPr lang="en-US" sz="2000" dirty="0" smtClean="0"/>
              <a:t>    a direct line toward the </a:t>
            </a:r>
          </a:p>
          <a:p>
            <a:r>
              <a:rPr lang="en-US" sz="2000" dirty="0" smtClean="0"/>
              <a:t>    focal point/area creating a</a:t>
            </a:r>
          </a:p>
          <a:p>
            <a:r>
              <a:rPr lang="en-US" sz="2000" dirty="0" smtClean="0"/>
              <a:t>    V shape from #4 and #5</a:t>
            </a:r>
          </a:p>
          <a:p>
            <a:r>
              <a:rPr lang="en-US" sz="2000" dirty="0" smtClean="0"/>
              <a:t>    insertions</a:t>
            </a:r>
          </a:p>
          <a:p>
            <a:r>
              <a:rPr lang="en-US" sz="2000" dirty="0" smtClean="0"/>
              <a:t>    </a:t>
            </a:r>
          </a:p>
          <a:p>
            <a:r>
              <a:rPr lang="en-US" sz="2000" dirty="0" smtClean="0"/>
              <a:t>    </a:t>
            </a:r>
          </a:p>
          <a:p>
            <a:r>
              <a:rPr lang="en-US" sz="2000" dirty="0" smtClean="0"/>
              <a:t>   </a:t>
            </a:r>
          </a:p>
          <a:p>
            <a:r>
              <a:rPr lang="en-US" sz="2000" dirty="0" smtClean="0"/>
              <a:t>   </a:t>
            </a:r>
          </a:p>
        </p:txBody>
      </p:sp>
      <p:sp>
        <p:nvSpPr>
          <p:cNvPr id="6" name="TextBox 5"/>
          <p:cNvSpPr txBox="1"/>
          <p:nvPr/>
        </p:nvSpPr>
        <p:spPr>
          <a:xfrm>
            <a:off x="381000" y="4876800"/>
            <a:ext cx="37338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Front</a:t>
            </a:r>
            <a:r>
              <a:rPr lang="en-US" b="1" dirty="0" smtClean="0"/>
              <a:t> </a:t>
            </a:r>
            <a:r>
              <a:rPr lang="en-US" dirty="0" smtClean="0"/>
              <a:t>View</a:t>
            </a:r>
            <a:endParaRPr lang="en-US" dirty="0"/>
          </a:p>
        </p:txBody>
      </p:sp>
      <p:cxnSp>
        <p:nvCxnSpPr>
          <p:cNvPr id="8" name="Straight Arrow Connector 7"/>
          <p:cNvCxnSpPr/>
          <p:nvPr/>
        </p:nvCxnSpPr>
        <p:spPr>
          <a:xfrm rot="5400000">
            <a:off x="1866900" y="2552700"/>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638300" y="26289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descr="DSCN9952.JPG"/>
          <p:cNvPicPr>
            <a:picLocks noChangeAspect="1"/>
          </p:cNvPicPr>
          <p:nvPr/>
        </p:nvPicPr>
        <p:blipFill>
          <a:blip r:embed="rId2" cstate="print"/>
          <a:stretch>
            <a:fillRect/>
          </a:stretch>
        </p:blipFill>
        <p:spPr>
          <a:xfrm>
            <a:off x="457200" y="533400"/>
            <a:ext cx="3657600" cy="396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1295400" y="2895600"/>
            <a:ext cx="685800" cy="400110"/>
          </a:xfrm>
          <a:prstGeom prst="rect">
            <a:avLst/>
          </a:prstGeom>
          <a:noFill/>
        </p:spPr>
        <p:txBody>
          <a:bodyPr wrap="square" rtlCol="0">
            <a:spAutoFit/>
          </a:bodyPr>
          <a:lstStyle/>
          <a:p>
            <a:r>
              <a:rPr lang="en-US" dirty="0" smtClean="0"/>
              <a:t>  </a:t>
            </a:r>
            <a:r>
              <a:rPr lang="en-US" sz="2000" dirty="0" smtClean="0">
                <a:solidFill>
                  <a:schemeClr val="bg1"/>
                </a:solidFill>
              </a:rPr>
              <a:t> 7</a:t>
            </a:r>
            <a:endParaRPr lang="en-US" sz="2000" dirty="0">
              <a:solidFill>
                <a:schemeClr val="bg1"/>
              </a:solidFill>
            </a:endParaRPr>
          </a:p>
        </p:txBody>
      </p:sp>
      <p:sp>
        <p:nvSpPr>
          <p:cNvPr id="12" name="TextBox 11"/>
          <p:cNvSpPr txBox="1"/>
          <p:nvPr/>
        </p:nvSpPr>
        <p:spPr>
          <a:xfrm>
            <a:off x="2667000" y="2819400"/>
            <a:ext cx="533400" cy="400110"/>
          </a:xfrm>
          <a:prstGeom prst="rect">
            <a:avLst/>
          </a:prstGeom>
          <a:noFill/>
        </p:spPr>
        <p:txBody>
          <a:bodyPr wrap="square" rtlCol="0">
            <a:spAutoFit/>
          </a:bodyPr>
          <a:lstStyle/>
          <a:p>
            <a:r>
              <a:rPr lang="en-US" dirty="0" smtClean="0"/>
              <a:t> </a:t>
            </a:r>
            <a:r>
              <a:rPr lang="en-US" dirty="0" smtClean="0">
                <a:solidFill>
                  <a:schemeClr val="bg1"/>
                </a:solidFill>
              </a:rPr>
              <a:t> </a:t>
            </a:r>
            <a:r>
              <a:rPr lang="en-US" sz="2000" dirty="0" smtClean="0">
                <a:solidFill>
                  <a:schemeClr val="bg1"/>
                </a:solidFill>
              </a:rPr>
              <a:t>8</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19</a:t>
            </a:fld>
            <a:endParaRPr lang="en-US" dirty="0"/>
          </a:p>
        </p:txBody>
      </p:sp>
      <p:pic>
        <p:nvPicPr>
          <p:cNvPr id="3" name="Picture 2" descr="DSCN9953.JPG"/>
          <p:cNvPicPr>
            <a:picLocks noChangeAspect="1"/>
          </p:cNvPicPr>
          <p:nvPr/>
        </p:nvPicPr>
        <p:blipFill>
          <a:blip r:embed="rId2" cstate="print"/>
          <a:stretch>
            <a:fillRect/>
          </a:stretch>
        </p:blipFill>
        <p:spPr>
          <a:xfrm>
            <a:off x="228601" y="228600"/>
            <a:ext cx="5791199" cy="60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6248400" y="228601"/>
            <a:ext cx="2590800" cy="604706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t>Insertion of #9 Stem</a:t>
            </a:r>
          </a:p>
          <a:p>
            <a:pPr>
              <a:buFont typeface="Arial" pitchFamily="34" charset="0"/>
              <a:buChar char="•"/>
            </a:pPr>
            <a:r>
              <a:rPr lang="en-US" dirty="0" smtClean="0"/>
              <a:t>  This stem is placed</a:t>
            </a:r>
          </a:p>
          <a:p>
            <a:r>
              <a:rPr lang="en-US" dirty="0" smtClean="0"/>
              <a:t>    in front of #1 and #6</a:t>
            </a:r>
          </a:p>
          <a:p>
            <a:r>
              <a:rPr lang="en-US" dirty="0" smtClean="0"/>
              <a:t>    stems near (but not</a:t>
            </a:r>
          </a:p>
          <a:p>
            <a:r>
              <a:rPr lang="en-US" dirty="0" smtClean="0"/>
              <a:t>    directly on) the lip of </a:t>
            </a:r>
          </a:p>
          <a:p>
            <a:r>
              <a:rPr lang="en-US" dirty="0" smtClean="0"/>
              <a:t>    the container.</a:t>
            </a:r>
          </a:p>
          <a:p>
            <a:pPr>
              <a:buFont typeface="Arial" pitchFamily="34" charset="0"/>
              <a:buChar char="•"/>
            </a:pPr>
            <a:r>
              <a:rPr lang="en-US" dirty="0" smtClean="0"/>
              <a:t>  This insertion </a:t>
            </a:r>
          </a:p>
          <a:p>
            <a:r>
              <a:rPr lang="en-US" dirty="0" smtClean="0"/>
              <a:t>    defines the focal </a:t>
            </a:r>
          </a:p>
          <a:p>
            <a:r>
              <a:rPr lang="en-US" dirty="0" smtClean="0"/>
              <a:t>    point/area of the</a:t>
            </a:r>
          </a:p>
          <a:p>
            <a:r>
              <a:rPr lang="en-US" dirty="0" smtClean="0"/>
              <a:t>    arrangement.  All </a:t>
            </a:r>
          </a:p>
          <a:p>
            <a:r>
              <a:rPr lang="en-US" dirty="0" smtClean="0"/>
              <a:t>    stems (flowers,</a:t>
            </a:r>
          </a:p>
          <a:p>
            <a:r>
              <a:rPr lang="en-US" dirty="0" smtClean="0"/>
              <a:t>    foliage and filler) </a:t>
            </a:r>
          </a:p>
          <a:p>
            <a:r>
              <a:rPr lang="en-US" dirty="0" smtClean="0"/>
              <a:t>    will </a:t>
            </a:r>
            <a:r>
              <a:rPr lang="en-US" b="1" dirty="0" smtClean="0"/>
              <a:t>radiate</a:t>
            </a:r>
            <a:r>
              <a:rPr lang="en-US" dirty="0" smtClean="0"/>
              <a:t> from </a:t>
            </a:r>
          </a:p>
          <a:p>
            <a:r>
              <a:rPr lang="en-US" dirty="0" smtClean="0"/>
              <a:t>    this point.</a:t>
            </a:r>
          </a:p>
          <a:p>
            <a:pPr>
              <a:buFont typeface="Arial" pitchFamily="34" charset="0"/>
              <a:buChar char="•"/>
            </a:pPr>
            <a:r>
              <a:rPr lang="en-US" dirty="0" smtClean="0"/>
              <a:t>  Stems become</a:t>
            </a:r>
          </a:p>
          <a:p>
            <a:r>
              <a:rPr lang="en-US" dirty="0" smtClean="0"/>
              <a:t>   shorter and tighter,</a:t>
            </a:r>
          </a:p>
          <a:p>
            <a:r>
              <a:rPr lang="en-US" dirty="0" smtClean="0"/>
              <a:t>   as they near the </a:t>
            </a:r>
          </a:p>
          <a:p>
            <a:r>
              <a:rPr lang="en-US" dirty="0" smtClean="0"/>
              <a:t>   focal point/area</a:t>
            </a:r>
          </a:p>
          <a:p>
            <a:r>
              <a:rPr lang="en-US" sz="2000" dirty="0" smtClean="0"/>
              <a:t>  </a:t>
            </a:r>
            <a:endParaRPr lang="en-US" sz="2000" dirty="0"/>
          </a:p>
        </p:txBody>
      </p:sp>
      <p:sp>
        <p:nvSpPr>
          <p:cNvPr id="7" name="TextBox 6"/>
          <p:cNvSpPr txBox="1"/>
          <p:nvPr/>
        </p:nvSpPr>
        <p:spPr>
          <a:xfrm>
            <a:off x="304800" y="6477000"/>
            <a:ext cx="5638800"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dirty="0" smtClean="0"/>
              <a:t>Front View of Skeletal Symmetrical Triangle Arrangement</a:t>
            </a:r>
            <a:endParaRPr lang="en-US" sz="1400" dirty="0"/>
          </a:p>
        </p:txBody>
      </p:sp>
      <p:sp>
        <p:nvSpPr>
          <p:cNvPr id="6" name="TextBox 5"/>
          <p:cNvSpPr txBox="1"/>
          <p:nvPr/>
        </p:nvSpPr>
        <p:spPr>
          <a:xfrm>
            <a:off x="2743200" y="5105400"/>
            <a:ext cx="838200" cy="400110"/>
          </a:xfrm>
          <a:prstGeom prst="rect">
            <a:avLst/>
          </a:prstGeom>
          <a:noFill/>
        </p:spPr>
        <p:txBody>
          <a:bodyPr wrap="square" rtlCol="0">
            <a:spAutoFit/>
          </a:bodyPr>
          <a:lstStyle/>
          <a:p>
            <a:r>
              <a:rPr lang="en-US" dirty="0" smtClean="0"/>
              <a:t>  </a:t>
            </a:r>
            <a:r>
              <a:rPr lang="en-US" sz="2000" dirty="0" smtClean="0">
                <a:solidFill>
                  <a:schemeClr val="bg1"/>
                </a:solidFill>
              </a:rPr>
              <a:t> 9</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n-US" dirty="0" smtClean="0"/>
              <a:t>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4191000" y="1371600"/>
            <a:ext cx="3886200" cy="4800600"/>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endParaRPr lang="en-US" sz="2600" b="1" dirty="0" smtClean="0">
              <a:solidFill>
                <a:schemeClr val="tx1"/>
              </a:solidFill>
            </a:endParaRPr>
          </a:p>
          <a:p>
            <a:r>
              <a:rPr lang="en-US" sz="2600" b="1" dirty="0" smtClean="0">
                <a:solidFill>
                  <a:schemeClr val="tx1"/>
                </a:solidFill>
              </a:rPr>
              <a:t>Power Point Presentation</a:t>
            </a:r>
          </a:p>
          <a:p>
            <a:r>
              <a:rPr lang="en-US" sz="2600" b="1" dirty="0" smtClean="0">
                <a:solidFill>
                  <a:schemeClr val="tx1"/>
                </a:solidFill>
              </a:rPr>
              <a:t>for the  </a:t>
            </a:r>
          </a:p>
          <a:p>
            <a:r>
              <a:rPr lang="en-US" sz="3500" b="1" dirty="0" smtClean="0">
                <a:solidFill>
                  <a:schemeClr val="tx1"/>
                </a:solidFill>
              </a:rPr>
              <a:t>High School Floral Certification</a:t>
            </a:r>
          </a:p>
          <a:p>
            <a:r>
              <a:rPr lang="en-US" sz="3500" b="1" dirty="0" smtClean="0">
                <a:solidFill>
                  <a:schemeClr val="tx1"/>
                </a:solidFill>
              </a:rPr>
              <a:t>Testing </a:t>
            </a:r>
          </a:p>
          <a:p>
            <a:r>
              <a:rPr lang="en-US" sz="2200" b="1" dirty="0" smtClean="0">
                <a:solidFill>
                  <a:schemeClr val="tx1"/>
                </a:solidFill>
              </a:rPr>
              <a:t>of the</a:t>
            </a:r>
          </a:p>
          <a:p>
            <a:r>
              <a:rPr lang="en-US" sz="3000" b="1" dirty="0" smtClean="0">
                <a:solidFill>
                  <a:schemeClr val="tx1"/>
                </a:solidFill>
              </a:rPr>
              <a:t>Symmetrical Triangle Arrangement </a:t>
            </a:r>
          </a:p>
          <a:p>
            <a:r>
              <a:rPr lang="en-US" sz="3000" b="1" dirty="0" smtClean="0">
                <a:solidFill>
                  <a:schemeClr val="tx1"/>
                </a:solidFill>
              </a:rPr>
              <a:t>and </a:t>
            </a:r>
          </a:p>
          <a:p>
            <a:r>
              <a:rPr lang="en-US" sz="3000" b="1" dirty="0" smtClean="0">
                <a:solidFill>
                  <a:schemeClr val="tx1"/>
                </a:solidFill>
              </a:rPr>
              <a:t>Boutonniere</a:t>
            </a:r>
            <a:endParaRPr lang="en-US" sz="3000" b="1" dirty="0">
              <a:solidFill>
                <a:schemeClr val="tx1"/>
              </a:solidFill>
            </a:endParaRPr>
          </a:p>
        </p:txBody>
      </p:sp>
      <p:sp>
        <p:nvSpPr>
          <p:cNvPr id="4" name="Slide Number Placeholder 3"/>
          <p:cNvSpPr>
            <a:spLocks noGrp="1"/>
          </p:cNvSpPr>
          <p:nvPr>
            <p:ph type="sldNum" sz="quarter" idx="12"/>
          </p:nvPr>
        </p:nvSpPr>
        <p:spPr/>
        <p:txBody>
          <a:bodyPr/>
          <a:lstStyle/>
          <a:p>
            <a:fld id="{E97A4BA7-A81C-4207-AA29-2B97F259329D}" type="slidenum">
              <a:rPr lang="en-US" smtClean="0"/>
              <a:pPr/>
              <a:t>2</a:t>
            </a:fld>
            <a:endParaRPr lang="en-US" dirty="0"/>
          </a:p>
        </p:txBody>
      </p:sp>
      <p:pic>
        <p:nvPicPr>
          <p:cNvPr id="5" name="Picture 4" descr="TSFAlogo.jpg"/>
          <p:cNvPicPr>
            <a:picLocks noChangeAspect="1"/>
          </p:cNvPicPr>
          <p:nvPr/>
        </p:nvPicPr>
        <p:blipFill>
          <a:blip r:embed="rId3" cstate="print"/>
          <a:stretch>
            <a:fillRect/>
          </a:stretch>
        </p:blipFill>
        <p:spPr>
          <a:xfrm>
            <a:off x="457200" y="228600"/>
            <a:ext cx="23622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4495800" y="6248400"/>
            <a:ext cx="3352800" cy="369332"/>
          </a:xfrm>
          <a:prstGeom prst="rect">
            <a:avLst/>
          </a:prstGeom>
          <a:noFill/>
        </p:spPr>
        <p:txBody>
          <a:bodyPr wrap="square" rtlCol="0">
            <a:spAutoFit/>
          </a:bodyPr>
          <a:lstStyle/>
          <a:p>
            <a:pPr algn="ctr"/>
            <a:r>
              <a:rPr lang="en-US" dirty="0" smtClean="0"/>
              <a:t>Revised </a:t>
            </a:r>
            <a:r>
              <a:rPr lang="en-US" dirty="0" smtClean="0"/>
              <a:t>2014</a:t>
            </a:r>
            <a:endParaRPr lang="en-US" dirty="0"/>
          </a:p>
        </p:txBody>
      </p:sp>
      <p:sp>
        <p:nvSpPr>
          <p:cNvPr id="10" name="TextBox 9"/>
          <p:cNvSpPr txBox="1"/>
          <p:nvPr/>
        </p:nvSpPr>
        <p:spPr>
          <a:xfrm>
            <a:off x="3733800" y="152400"/>
            <a:ext cx="4876800" cy="1077218"/>
          </a:xfrm>
          <a:prstGeom prst="rect">
            <a:avLst/>
          </a:prstGeom>
          <a:noFill/>
        </p:spPr>
        <p:txBody>
          <a:bodyPr wrap="square" rtlCol="0">
            <a:spAutoFit/>
          </a:bodyPr>
          <a:lstStyle/>
          <a:p>
            <a:pPr algn="ctr"/>
            <a:r>
              <a:rPr lang="en-US" sz="3200" b="1" dirty="0" smtClean="0"/>
              <a:t>Texas State Florists’ Association </a:t>
            </a:r>
            <a:endParaRPr lang="en-US" sz="3200" b="1" dirty="0"/>
          </a:p>
        </p:txBody>
      </p:sp>
      <p:sp>
        <p:nvSpPr>
          <p:cNvPr id="9" name="TextBox 8"/>
          <p:cNvSpPr txBox="1"/>
          <p:nvPr/>
        </p:nvSpPr>
        <p:spPr>
          <a:xfrm>
            <a:off x="4267200" y="1219200"/>
            <a:ext cx="3733800" cy="369332"/>
          </a:xfrm>
          <a:prstGeom prst="rect">
            <a:avLst/>
          </a:prstGeom>
          <a:noFill/>
        </p:spPr>
        <p:txBody>
          <a:bodyPr wrap="square" rtlCol="0">
            <a:spAutoFit/>
          </a:bodyPr>
          <a:lstStyle/>
          <a:p>
            <a:r>
              <a:rPr lang="en-US" dirty="0" smtClean="0"/>
              <a:t> </a:t>
            </a:r>
            <a:endParaRPr lang="en-US" dirty="0"/>
          </a:p>
        </p:txBody>
      </p:sp>
      <p:sp>
        <p:nvSpPr>
          <p:cNvPr id="11" name="TextBox 10"/>
          <p:cNvSpPr txBox="1"/>
          <p:nvPr/>
        </p:nvSpPr>
        <p:spPr>
          <a:xfrm>
            <a:off x="381000" y="4038600"/>
            <a:ext cx="2438400" cy="1200329"/>
          </a:xfrm>
          <a:prstGeom prst="rect">
            <a:avLst/>
          </a:prstGeom>
          <a:noFill/>
        </p:spPr>
        <p:txBody>
          <a:bodyPr wrap="square" rtlCol="0">
            <a:spAutoFit/>
          </a:bodyPr>
          <a:lstStyle/>
          <a:p>
            <a:pPr algn="ctr"/>
            <a:r>
              <a:rPr lang="en-US" dirty="0" smtClean="0">
                <a:hlinkClick r:id="rId4"/>
              </a:rPr>
              <a:t>www.tsfa.org</a:t>
            </a:r>
            <a:endParaRPr lang="en-US" dirty="0" smtClean="0"/>
          </a:p>
          <a:p>
            <a:pPr algn="ctr"/>
            <a:r>
              <a:rPr lang="en-US" dirty="0" smtClean="0"/>
              <a:t>512-834-0362</a:t>
            </a:r>
          </a:p>
          <a:p>
            <a:pPr algn="ctr"/>
            <a:r>
              <a:rPr lang="en-US" dirty="0" smtClean="0"/>
              <a:t>800-375-0361</a:t>
            </a:r>
          </a:p>
          <a:p>
            <a:pPr algn="ctr"/>
            <a:r>
              <a:rPr lang="en-US" dirty="0" smtClean="0"/>
              <a:t>txsfa@sbcglobal.net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20</a:t>
            </a:fld>
            <a:endParaRPr lang="en-US" dirty="0"/>
          </a:p>
        </p:txBody>
      </p:sp>
      <p:pic>
        <p:nvPicPr>
          <p:cNvPr id="3" name="Picture 2" descr="DSCN9960.JPG"/>
          <p:cNvPicPr>
            <a:picLocks noChangeAspect="1"/>
          </p:cNvPicPr>
          <p:nvPr/>
        </p:nvPicPr>
        <p:blipFill>
          <a:blip r:embed="rId2" cstate="print"/>
          <a:stretch>
            <a:fillRect/>
          </a:stretch>
        </p:blipFill>
        <p:spPr>
          <a:xfrm>
            <a:off x="609601" y="304800"/>
            <a:ext cx="42672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5257800" y="304800"/>
            <a:ext cx="3505200" cy="232296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t>Side View of</a:t>
            </a:r>
          </a:p>
          <a:p>
            <a:pPr algn="ctr"/>
            <a:r>
              <a:rPr lang="en-US" sz="2800" b="1" dirty="0" smtClean="0"/>
              <a:t>Skeletal Symmetrical</a:t>
            </a:r>
          </a:p>
          <a:p>
            <a:pPr algn="ctr"/>
            <a:r>
              <a:rPr lang="en-US" sz="2800" b="1" dirty="0" smtClean="0"/>
              <a:t>Triangle Arrangement</a:t>
            </a:r>
            <a:endParaRPr lang="en-US" sz="2800" b="1" dirty="0"/>
          </a:p>
        </p:txBody>
      </p:sp>
      <p:sp>
        <p:nvSpPr>
          <p:cNvPr id="5" name="TextBox 4"/>
          <p:cNvSpPr txBox="1"/>
          <p:nvPr/>
        </p:nvSpPr>
        <p:spPr>
          <a:xfrm>
            <a:off x="457200" y="6477000"/>
            <a:ext cx="44958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600" dirty="0" smtClean="0"/>
              <a:t>Side View</a:t>
            </a:r>
            <a:endParaRPr lang="en-US"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21</a:t>
            </a:fld>
            <a:endParaRPr lang="en-US" dirty="0"/>
          </a:p>
        </p:txBody>
      </p:sp>
      <p:pic>
        <p:nvPicPr>
          <p:cNvPr id="3" name="Picture 2" descr="DSCN9917.JPG"/>
          <p:cNvPicPr>
            <a:picLocks noChangeAspect="1"/>
          </p:cNvPicPr>
          <p:nvPr/>
        </p:nvPicPr>
        <p:blipFill>
          <a:blip r:embed="rId2" cstate="print"/>
          <a:stretch>
            <a:fillRect/>
          </a:stretch>
        </p:blipFill>
        <p:spPr>
          <a:xfrm>
            <a:off x="381000" y="152400"/>
            <a:ext cx="25908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DSCN9918.JPG"/>
          <p:cNvPicPr>
            <a:picLocks noChangeAspect="1"/>
          </p:cNvPicPr>
          <p:nvPr/>
        </p:nvPicPr>
        <p:blipFill>
          <a:blip r:embed="rId3" cstate="print"/>
          <a:stretch>
            <a:fillRect/>
          </a:stretch>
        </p:blipFill>
        <p:spPr>
          <a:xfrm>
            <a:off x="304800" y="2362200"/>
            <a:ext cx="2667000" cy="175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DSCN9925.JPG"/>
          <p:cNvPicPr>
            <a:picLocks noChangeAspect="1"/>
          </p:cNvPicPr>
          <p:nvPr/>
        </p:nvPicPr>
        <p:blipFill>
          <a:blip r:embed="rId4" cstate="print"/>
          <a:stretch>
            <a:fillRect/>
          </a:stretch>
        </p:blipFill>
        <p:spPr>
          <a:xfrm>
            <a:off x="304800" y="4495800"/>
            <a:ext cx="266700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304800" y="2057400"/>
            <a:ext cx="2690579" cy="2308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900" b="1" dirty="0" smtClean="0"/>
              <a:t>Enter from right side toward focal point</a:t>
            </a:r>
            <a:endParaRPr lang="en-US" sz="900" b="1" dirty="0"/>
          </a:p>
        </p:txBody>
      </p:sp>
      <p:sp>
        <p:nvSpPr>
          <p:cNvPr id="7" name="TextBox 6"/>
          <p:cNvSpPr txBox="1"/>
          <p:nvPr/>
        </p:nvSpPr>
        <p:spPr>
          <a:xfrm>
            <a:off x="304800" y="4191000"/>
            <a:ext cx="2706624" cy="2308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900" b="1" dirty="0" smtClean="0"/>
              <a:t>Enter from left side toward focal point</a:t>
            </a:r>
            <a:endParaRPr lang="en-US" sz="900" b="1" dirty="0"/>
          </a:p>
        </p:txBody>
      </p:sp>
      <p:sp>
        <p:nvSpPr>
          <p:cNvPr id="10" name="TextBox 9"/>
          <p:cNvSpPr txBox="1"/>
          <p:nvPr/>
        </p:nvSpPr>
        <p:spPr>
          <a:xfrm>
            <a:off x="228600" y="6400800"/>
            <a:ext cx="2852928" cy="2308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900" b="1" dirty="0" smtClean="0"/>
              <a:t>Enter from front center toward focal point</a:t>
            </a:r>
            <a:endParaRPr lang="en-US" sz="900" b="1" dirty="0"/>
          </a:p>
        </p:txBody>
      </p:sp>
      <p:sp>
        <p:nvSpPr>
          <p:cNvPr id="11" name="TextBox 10"/>
          <p:cNvSpPr txBox="1"/>
          <p:nvPr/>
        </p:nvSpPr>
        <p:spPr>
          <a:xfrm>
            <a:off x="4038600" y="533400"/>
            <a:ext cx="4267200" cy="5509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Inserting Foliage</a:t>
            </a:r>
          </a:p>
          <a:p>
            <a:r>
              <a:rPr lang="en-US" sz="2000" b="1" dirty="0" smtClean="0"/>
              <a:t>     </a:t>
            </a:r>
            <a:r>
              <a:rPr lang="en-US" sz="2000" b="1" i="1" dirty="0" smtClean="0"/>
              <a:t>You may add filler or foliage </a:t>
            </a:r>
          </a:p>
          <a:p>
            <a:r>
              <a:rPr lang="en-US" sz="2000" b="1" i="1" dirty="0" smtClean="0"/>
              <a:t>               as the next step  </a:t>
            </a:r>
          </a:p>
          <a:p>
            <a:endParaRPr lang="en-US" sz="2000" b="1" i="1" dirty="0" smtClean="0"/>
          </a:p>
          <a:p>
            <a:r>
              <a:rPr lang="en-US" sz="2000" dirty="0" smtClean="0"/>
              <a:t>    </a:t>
            </a:r>
            <a:r>
              <a:rPr lang="en-US" sz="2000" b="1" dirty="0" smtClean="0"/>
              <a:t>If adding foliage first</a:t>
            </a:r>
            <a:r>
              <a:rPr lang="en-US" sz="2000" dirty="0" smtClean="0"/>
              <a:t>:</a:t>
            </a:r>
          </a:p>
          <a:p>
            <a:pPr>
              <a:buFont typeface="Arial" pitchFamily="34" charset="0"/>
              <a:buChar char="•"/>
            </a:pPr>
            <a:r>
              <a:rPr lang="en-US" sz="2000" b="1" dirty="0" smtClean="0"/>
              <a:t>  </a:t>
            </a:r>
            <a:r>
              <a:rPr lang="en-US" sz="2000" dirty="0" smtClean="0"/>
              <a:t>Begin adding Leather Leaf in the</a:t>
            </a:r>
          </a:p>
          <a:p>
            <a:r>
              <a:rPr lang="en-US" sz="2000" dirty="0" smtClean="0"/>
              <a:t>    same manner you inserted your</a:t>
            </a:r>
          </a:p>
          <a:p>
            <a:r>
              <a:rPr lang="en-US" sz="2000" dirty="0" smtClean="0"/>
              <a:t>    flowers </a:t>
            </a:r>
          </a:p>
          <a:p>
            <a:pPr>
              <a:buFont typeface="Arial" pitchFamily="34" charset="0"/>
              <a:buChar char="•"/>
            </a:pPr>
            <a:r>
              <a:rPr lang="en-US" sz="2000" dirty="0" smtClean="0"/>
              <a:t>  Foliage should cover the stems</a:t>
            </a:r>
          </a:p>
          <a:p>
            <a:r>
              <a:rPr lang="en-US" sz="2000" dirty="0" smtClean="0"/>
              <a:t>    and floral foam</a:t>
            </a:r>
          </a:p>
          <a:p>
            <a:pPr>
              <a:buFont typeface="Arial" pitchFamily="34" charset="0"/>
              <a:buChar char="•"/>
            </a:pPr>
            <a:r>
              <a:rPr lang="en-US" sz="2000" dirty="0" smtClean="0"/>
              <a:t>   When you trim the length of a </a:t>
            </a:r>
          </a:p>
          <a:p>
            <a:r>
              <a:rPr lang="en-US" sz="2000" dirty="0" smtClean="0"/>
              <a:t>    stem, save the excess to be  </a:t>
            </a:r>
          </a:p>
          <a:p>
            <a:r>
              <a:rPr lang="en-US" sz="2000" dirty="0" smtClean="0"/>
              <a:t>    used to fill in, where needed</a:t>
            </a:r>
          </a:p>
          <a:p>
            <a:pPr>
              <a:buFont typeface="Arial" pitchFamily="34" charset="0"/>
              <a:buChar char="•"/>
            </a:pPr>
            <a:r>
              <a:rPr lang="en-US" sz="2000" dirty="0" smtClean="0"/>
              <a:t>   A stem must be inserted at least </a:t>
            </a:r>
          </a:p>
          <a:p>
            <a:r>
              <a:rPr lang="en-US" sz="2000" b="1" dirty="0" smtClean="0"/>
              <a:t>    </a:t>
            </a:r>
            <a:r>
              <a:rPr lang="en-US" sz="2000" dirty="0" smtClean="0"/>
              <a:t>1” -  2”  deep into the oasis,  </a:t>
            </a:r>
          </a:p>
          <a:p>
            <a:r>
              <a:rPr lang="en-US" sz="2000" dirty="0" smtClean="0"/>
              <a:t>    in order to take up water </a:t>
            </a:r>
          </a:p>
          <a:p>
            <a:r>
              <a:rPr lang="en-US" sz="2000" dirty="0" smtClean="0"/>
              <a:t>     </a:t>
            </a:r>
            <a:endParaRPr lang="en-US"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22</a:t>
            </a:fld>
            <a:endParaRPr lang="en-US" dirty="0"/>
          </a:p>
        </p:txBody>
      </p:sp>
      <p:sp>
        <p:nvSpPr>
          <p:cNvPr id="5" name="TextBox 4"/>
          <p:cNvSpPr txBox="1"/>
          <p:nvPr/>
        </p:nvSpPr>
        <p:spPr>
          <a:xfrm>
            <a:off x="685800" y="381000"/>
            <a:ext cx="77724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Insert Leather Leaf Fern</a:t>
            </a:r>
            <a:endParaRPr lang="en-US" sz="3200" b="1" dirty="0"/>
          </a:p>
        </p:txBody>
      </p:sp>
      <p:sp>
        <p:nvSpPr>
          <p:cNvPr id="6" name="TextBox 5"/>
          <p:cNvSpPr txBox="1"/>
          <p:nvPr/>
        </p:nvSpPr>
        <p:spPr>
          <a:xfrm>
            <a:off x="685800" y="1676400"/>
            <a:ext cx="7848600" cy="39703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Char char="•"/>
            </a:pPr>
            <a:r>
              <a:rPr lang="en-US" sz="2800" dirty="0" smtClean="0"/>
              <a:t>  Follow same insertion pattern as carnations</a:t>
            </a:r>
          </a:p>
          <a:p>
            <a:pPr>
              <a:buFont typeface="Arial" pitchFamily="34" charset="0"/>
              <a:buChar char="•"/>
            </a:pPr>
            <a:r>
              <a:rPr lang="en-US" sz="2800" dirty="0" smtClean="0"/>
              <a:t>  Leather should support carnation stems</a:t>
            </a:r>
          </a:p>
          <a:p>
            <a:pPr>
              <a:buFont typeface="Arial" pitchFamily="34" charset="0"/>
              <a:buChar char="•"/>
            </a:pPr>
            <a:r>
              <a:rPr lang="en-US" sz="2800" dirty="0" smtClean="0"/>
              <a:t>  Insert leather closely behind carnations</a:t>
            </a:r>
          </a:p>
          <a:p>
            <a:pPr>
              <a:buFont typeface="Arial" pitchFamily="34" charset="0"/>
              <a:buChar char="•"/>
            </a:pPr>
            <a:r>
              <a:rPr lang="en-US" sz="2800" dirty="0" smtClean="0"/>
              <a:t>  Keep greenery wings for filler pieces, i.e.</a:t>
            </a:r>
          </a:p>
          <a:p>
            <a:r>
              <a:rPr lang="en-US" sz="2800" dirty="0" smtClean="0"/>
              <a:t>   front spaces and to fill gaps and cover foam</a:t>
            </a:r>
          </a:p>
          <a:p>
            <a:pPr>
              <a:buFont typeface="Arial" pitchFamily="34" charset="0"/>
              <a:buChar char="•"/>
            </a:pPr>
            <a:r>
              <a:rPr lang="en-US" sz="2800" dirty="0" smtClean="0"/>
              <a:t>  No anchor tape should be visible</a:t>
            </a:r>
          </a:p>
          <a:p>
            <a:pPr>
              <a:buFont typeface="Arial" pitchFamily="34" charset="0"/>
              <a:buChar char="•"/>
            </a:pPr>
            <a:r>
              <a:rPr lang="en-US" sz="2800" dirty="0" smtClean="0"/>
              <a:t>  No floral foam should be showing</a:t>
            </a:r>
          </a:p>
          <a:p>
            <a:pPr>
              <a:buFont typeface="Arial" pitchFamily="34" charset="0"/>
              <a:buChar char="•"/>
            </a:pPr>
            <a:r>
              <a:rPr lang="en-US" sz="2800" dirty="0" smtClean="0"/>
              <a:t>  Do not cut foliage into tiny pieces and insert  </a:t>
            </a:r>
          </a:p>
          <a:p>
            <a:r>
              <a:rPr lang="en-US" sz="2800" dirty="0" smtClean="0"/>
              <a:t>   into floral foam</a:t>
            </a:r>
            <a:endParaRPr lang="en-US" sz="2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23</a:t>
            </a:fld>
            <a:endParaRPr lang="en-US" dirty="0"/>
          </a:p>
        </p:txBody>
      </p:sp>
      <p:pic>
        <p:nvPicPr>
          <p:cNvPr id="3" name="Picture 2" descr="DSCN9743.JPG"/>
          <p:cNvPicPr>
            <a:picLocks noChangeAspect="1"/>
          </p:cNvPicPr>
          <p:nvPr/>
        </p:nvPicPr>
        <p:blipFill>
          <a:blip r:embed="rId2" cstate="print"/>
          <a:stretch>
            <a:fillRect/>
          </a:stretch>
        </p:blipFill>
        <p:spPr>
          <a:xfrm>
            <a:off x="304800" y="304800"/>
            <a:ext cx="3414248" cy="4438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267200" y="304800"/>
            <a:ext cx="3733800" cy="24314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dirty="0" smtClean="0"/>
              <a:t> </a:t>
            </a:r>
            <a:r>
              <a:rPr lang="en-US" sz="3200" b="1" dirty="0" smtClean="0"/>
              <a:t>Inserting Foliage</a:t>
            </a:r>
          </a:p>
          <a:p>
            <a:endParaRPr lang="en-US" sz="2000" b="1" dirty="0" smtClean="0"/>
          </a:p>
          <a:p>
            <a:pPr>
              <a:buFont typeface="Arial" pitchFamily="34" charset="0"/>
              <a:buChar char="•"/>
            </a:pPr>
            <a:r>
              <a:rPr lang="en-US" sz="2000" b="1" dirty="0" smtClean="0"/>
              <a:t>   </a:t>
            </a:r>
            <a:r>
              <a:rPr lang="en-US" sz="2000" dirty="0" smtClean="0"/>
              <a:t>Photo shows side view </a:t>
            </a:r>
          </a:p>
          <a:p>
            <a:pPr marL="457200" indent="-457200"/>
            <a:r>
              <a:rPr lang="en-US" sz="2000" dirty="0" smtClean="0"/>
              <a:t>    of the symmetrical triangle</a:t>
            </a:r>
          </a:p>
          <a:p>
            <a:pPr marL="457200" indent="-457200"/>
            <a:r>
              <a:rPr lang="en-US" sz="2000" dirty="0" smtClean="0"/>
              <a:t>    and the foliage which</a:t>
            </a:r>
          </a:p>
          <a:p>
            <a:pPr marL="457200" indent="-457200"/>
            <a:r>
              <a:rPr lang="en-US" sz="2000" dirty="0" smtClean="0"/>
              <a:t>    shadows the carnation</a:t>
            </a:r>
          </a:p>
          <a:p>
            <a:pPr marL="457200" indent="-457200"/>
            <a:r>
              <a:rPr lang="en-US" sz="2000" dirty="0" smtClean="0"/>
              <a:t>    stems  </a:t>
            </a:r>
          </a:p>
        </p:txBody>
      </p:sp>
      <p:sp>
        <p:nvSpPr>
          <p:cNvPr id="5" name="TextBox 4"/>
          <p:cNvSpPr txBox="1"/>
          <p:nvPr/>
        </p:nvSpPr>
        <p:spPr>
          <a:xfrm>
            <a:off x="0" y="5029200"/>
            <a:ext cx="3505200" cy="369332"/>
          </a:xfrm>
          <a:prstGeom prst="rect">
            <a:avLst/>
          </a:prstGeom>
          <a:noFill/>
        </p:spPr>
        <p:txBody>
          <a:bodyPr wrap="square" rtlCol="0">
            <a:spAutoFit/>
          </a:bodyPr>
          <a:lstStyle/>
          <a:p>
            <a:r>
              <a:rPr lang="en-US" dirty="0" smtClean="0"/>
              <a:t>   </a:t>
            </a:r>
            <a:endParaRPr lang="en-US" dirty="0"/>
          </a:p>
        </p:txBody>
      </p:sp>
      <p:sp>
        <p:nvSpPr>
          <p:cNvPr id="6" name="TextBox 5"/>
          <p:cNvSpPr txBox="1"/>
          <p:nvPr/>
        </p:nvSpPr>
        <p:spPr>
          <a:xfrm>
            <a:off x="304800" y="5105400"/>
            <a:ext cx="33528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Side View with First </a:t>
            </a:r>
          </a:p>
          <a:p>
            <a:pPr algn="ctr"/>
            <a:r>
              <a:rPr lang="en-US" dirty="0" smtClean="0"/>
              <a:t>Insertions of Foliage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24</a:t>
            </a:fld>
            <a:endParaRPr lang="en-US" dirty="0"/>
          </a:p>
        </p:txBody>
      </p:sp>
      <p:pic>
        <p:nvPicPr>
          <p:cNvPr id="3" name="Picture 2" descr="DSCN9789.JPG"/>
          <p:cNvPicPr>
            <a:picLocks noChangeAspect="1"/>
          </p:cNvPicPr>
          <p:nvPr/>
        </p:nvPicPr>
        <p:blipFill>
          <a:blip r:embed="rId2" cstate="print"/>
          <a:stretch>
            <a:fillRect/>
          </a:stretch>
        </p:blipFill>
        <p:spPr>
          <a:xfrm>
            <a:off x="304800" y="304800"/>
            <a:ext cx="4191000" cy="3407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876800" y="304800"/>
            <a:ext cx="3124200" cy="5509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Filler</a:t>
            </a:r>
          </a:p>
          <a:p>
            <a:pPr algn="ctr">
              <a:buFont typeface="Arial" pitchFamily="34" charset="0"/>
              <a:buChar char="•"/>
            </a:pPr>
            <a:endParaRPr lang="en-US" sz="2000" dirty="0" smtClean="0"/>
          </a:p>
          <a:p>
            <a:pPr>
              <a:buFont typeface="Arial" pitchFamily="34" charset="0"/>
              <a:buChar char="•"/>
            </a:pPr>
            <a:r>
              <a:rPr lang="en-US" sz="2000" dirty="0" smtClean="0"/>
              <a:t>  Statice is a filler flower</a:t>
            </a:r>
          </a:p>
          <a:p>
            <a:r>
              <a:rPr lang="en-US" sz="2000" dirty="0" smtClean="0"/>
              <a:t>    with multiple breaks</a:t>
            </a:r>
          </a:p>
          <a:p>
            <a:r>
              <a:rPr lang="en-US" sz="2000" dirty="0" smtClean="0"/>
              <a:t>    on each stem. </a:t>
            </a:r>
          </a:p>
          <a:p>
            <a:pPr>
              <a:buFont typeface="Arial" pitchFamily="34" charset="0"/>
              <a:buChar char="•"/>
            </a:pPr>
            <a:r>
              <a:rPr lang="en-US" sz="2000" dirty="0" smtClean="0"/>
              <a:t>   Each bloom/floret on  </a:t>
            </a:r>
          </a:p>
          <a:p>
            <a:r>
              <a:rPr lang="en-US" sz="2000" dirty="0" smtClean="0"/>
              <a:t>    the stem, may face a </a:t>
            </a:r>
          </a:p>
          <a:p>
            <a:r>
              <a:rPr lang="en-US" sz="2000" dirty="0" smtClean="0"/>
              <a:t>    different direction.</a:t>
            </a:r>
          </a:p>
          <a:p>
            <a:pPr>
              <a:buFont typeface="Arial" pitchFamily="34" charset="0"/>
              <a:buChar char="•"/>
            </a:pPr>
            <a:r>
              <a:rPr lang="en-US" sz="2000" dirty="0" smtClean="0"/>
              <a:t>   When designing with</a:t>
            </a:r>
          </a:p>
          <a:p>
            <a:r>
              <a:rPr lang="en-US" sz="2000" dirty="0" smtClean="0"/>
              <a:t>    statice, you will need</a:t>
            </a:r>
          </a:p>
          <a:p>
            <a:r>
              <a:rPr lang="en-US" sz="2000" dirty="0" smtClean="0"/>
              <a:t>    to separate the breaks</a:t>
            </a:r>
          </a:p>
          <a:p>
            <a:r>
              <a:rPr lang="en-US" sz="2000" dirty="0" smtClean="0"/>
              <a:t>    so that you are using </a:t>
            </a:r>
          </a:p>
          <a:p>
            <a:r>
              <a:rPr lang="en-US" sz="2000" dirty="0" smtClean="0"/>
              <a:t>    the blooms/florets in  </a:t>
            </a:r>
          </a:p>
          <a:p>
            <a:r>
              <a:rPr lang="en-US" sz="2000" dirty="0" smtClean="0"/>
              <a:t>    the correct direction.</a:t>
            </a:r>
          </a:p>
          <a:p>
            <a:r>
              <a:rPr lang="en-US" sz="2000" dirty="0" smtClean="0"/>
              <a:t>    They </a:t>
            </a:r>
            <a:r>
              <a:rPr lang="en-US" sz="2000" b="1" dirty="0" smtClean="0"/>
              <a:t>must</a:t>
            </a:r>
            <a:r>
              <a:rPr lang="en-US" sz="2000" dirty="0" smtClean="0"/>
              <a:t> follow the </a:t>
            </a:r>
          </a:p>
          <a:p>
            <a:r>
              <a:rPr lang="en-US" sz="2000" dirty="0" smtClean="0"/>
              <a:t>    lines within the </a:t>
            </a:r>
          </a:p>
          <a:p>
            <a:r>
              <a:rPr lang="en-US" sz="2000" dirty="0" smtClean="0"/>
              <a:t>    arrangement.   </a:t>
            </a:r>
          </a:p>
        </p:txBody>
      </p:sp>
      <p:sp>
        <p:nvSpPr>
          <p:cNvPr id="6" name="TextBox 5"/>
          <p:cNvSpPr txBox="1"/>
          <p:nvPr/>
        </p:nvSpPr>
        <p:spPr>
          <a:xfrm>
            <a:off x="304800" y="3962400"/>
            <a:ext cx="4191000"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t>Purple Statice</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25</a:t>
            </a:fld>
            <a:endParaRPr lang="en-US" dirty="0"/>
          </a:p>
        </p:txBody>
      </p:sp>
      <p:sp>
        <p:nvSpPr>
          <p:cNvPr id="3" name="TextBox 2"/>
          <p:cNvSpPr txBox="1"/>
          <p:nvPr/>
        </p:nvSpPr>
        <p:spPr>
          <a:xfrm>
            <a:off x="838200" y="381000"/>
            <a:ext cx="70866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Insert Filler</a:t>
            </a:r>
            <a:endParaRPr lang="en-US" sz="3200" b="1" dirty="0"/>
          </a:p>
        </p:txBody>
      </p:sp>
      <p:sp>
        <p:nvSpPr>
          <p:cNvPr id="6" name="TextBox 5"/>
          <p:cNvSpPr txBox="1"/>
          <p:nvPr/>
        </p:nvSpPr>
        <p:spPr>
          <a:xfrm>
            <a:off x="838200" y="1524000"/>
            <a:ext cx="7162800" cy="34163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Char char="•"/>
            </a:pPr>
            <a:r>
              <a:rPr lang="en-US" dirty="0" smtClean="0"/>
              <a:t>  </a:t>
            </a:r>
            <a:r>
              <a:rPr lang="en-US" sz="2400" dirty="0" smtClean="0"/>
              <a:t>Should be placed deeper than carnations to fill in  </a:t>
            </a:r>
          </a:p>
          <a:p>
            <a:r>
              <a:rPr lang="en-US" sz="2400" dirty="0" smtClean="0"/>
              <a:t>   empty spaces</a:t>
            </a:r>
          </a:p>
          <a:p>
            <a:pPr>
              <a:buFont typeface="Arial" pitchFamily="34" charset="0"/>
              <a:buChar char="•"/>
            </a:pPr>
            <a:r>
              <a:rPr lang="en-US" sz="2400" dirty="0" smtClean="0"/>
              <a:t>  If using directional fillers, they should radiate </a:t>
            </a:r>
          </a:p>
          <a:p>
            <a:r>
              <a:rPr lang="en-US" sz="2400" dirty="0" smtClean="0"/>
              <a:t>   out of design</a:t>
            </a:r>
          </a:p>
          <a:p>
            <a:pPr>
              <a:buFont typeface="Arial" pitchFamily="34" charset="0"/>
              <a:buChar char="•"/>
            </a:pPr>
            <a:r>
              <a:rPr lang="en-US" sz="2400" dirty="0" smtClean="0"/>
              <a:t>  Insert filler securely into floral foam</a:t>
            </a:r>
          </a:p>
          <a:p>
            <a:r>
              <a:rPr lang="en-US" sz="2400" dirty="0" smtClean="0"/>
              <a:t>   Do not over fill design with filler; graders will  </a:t>
            </a:r>
          </a:p>
          <a:p>
            <a:r>
              <a:rPr lang="en-US" sz="2400" dirty="0" smtClean="0"/>
              <a:t>   count off for this; must consider price points of</a:t>
            </a:r>
          </a:p>
          <a:p>
            <a:r>
              <a:rPr lang="en-US" sz="2400" dirty="0" smtClean="0"/>
              <a:t>   design, do not have to use all filler material</a:t>
            </a:r>
          </a:p>
          <a:p>
            <a:r>
              <a:rPr lang="en-US" sz="2400" dirty="0" smtClean="0"/>
              <a:t>   provided </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26</a:t>
            </a:fld>
            <a:endParaRPr lang="en-US" dirty="0"/>
          </a:p>
        </p:txBody>
      </p:sp>
      <p:sp>
        <p:nvSpPr>
          <p:cNvPr id="6" name="TextBox 5"/>
          <p:cNvSpPr txBox="1"/>
          <p:nvPr/>
        </p:nvSpPr>
        <p:spPr>
          <a:xfrm>
            <a:off x="5562600" y="381000"/>
            <a:ext cx="2971800" cy="49552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Directional  Placement</a:t>
            </a:r>
          </a:p>
          <a:p>
            <a:pPr algn="ctr"/>
            <a:r>
              <a:rPr lang="en-US" sz="3200" b="1" dirty="0" smtClean="0"/>
              <a:t>of Filler</a:t>
            </a:r>
          </a:p>
          <a:p>
            <a:pPr>
              <a:buFont typeface="Arial" pitchFamily="34" charset="0"/>
              <a:buChar char="•"/>
            </a:pPr>
            <a:r>
              <a:rPr lang="en-US" sz="2000" b="1" dirty="0" smtClean="0"/>
              <a:t>  </a:t>
            </a:r>
            <a:r>
              <a:rPr lang="en-US" sz="2000" dirty="0" smtClean="0"/>
              <a:t>Statice blooms/florets </a:t>
            </a:r>
          </a:p>
          <a:p>
            <a:r>
              <a:rPr lang="en-US" sz="2000" dirty="0" smtClean="0"/>
              <a:t>    </a:t>
            </a:r>
            <a:r>
              <a:rPr lang="en-US" sz="2000" b="1" dirty="0" smtClean="0"/>
              <a:t>will radiate </a:t>
            </a:r>
            <a:r>
              <a:rPr lang="en-US" sz="2000" dirty="0" smtClean="0"/>
              <a:t>from the</a:t>
            </a:r>
          </a:p>
          <a:p>
            <a:r>
              <a:rPr lang="en-US" sz="2000" dirty="0" smtClean="0"/>
              <a:t>    focal area with the</a:t>
            </a:r>
          </a:p>
          <a:p>
            <a:r>
              <a:rPr lang="en-US" sz="2000" dirty="0" smtClean="0"/>
              <a:t>    tip of the bloom</a:t>
            </a:r>
          </a:p>
          <a:p>
            <a:r>
              <a:rPr lang="en-US" sz="2000" dirty="0" smtClean="0"/>
              <a:t>    pointing outward.</a:t>
            </a:r>
          </a:p>
          <a:p>
            <a:r>
              <a:rPr lang="en-US" sz="2000" dirty="0"/>
              <a:t> </a:t>
            </a:r>
            <a:r>
              <a:rPr lang="en-US" sz="2000" dirty="0" smtClean="0"/>
              <a:t>   Each stem may have</a:t>
            </a:r>
          </a:p>
          <a:p>
            <a:r>
              <a:rPr lang="en-US" sz="2000" dirty="0"/>
              <a:t> </a:t>
            </a:r>
            <a:r>
              <a:rPr lang="en-US" sz="2000" dirty="0" smtClean="0"/>
              <a:t>   multiple directions of</a:t>
            </a:r>
          </a:p>
          <a:p>
            <a:r>
              <a:rPr lang="en-US" sz="2000" dirty="0"/>
              <a:t> </a:t>
            </a:r>
            <a:r>
              <a:rPr lang="en-US" sz="2000" dirty="0" smtClean="0"/>
              <a:t>   florets on a stem.  You</a:t>
            </a:r>
          </a:p>
          <a:p>
            <a:r>
              <a:rPr lang="en-US" sz="2000" dirty="0"/>
              <a:t> </a:t>
            </a:r>
            <a:r>
              <a:rPr lang="en-US" sz="2000" dirty="0" smtClean="0"/>
              <a:t>   separate and use so </a:t>
            </a:r>
          </a:p>
          <a:p>
            <a:r>
              <a:rPr lang="en-US" sz="2000" dirty="0"/>
              <a:t> </a:t>
            </a:r>
            <a:r>
              <a:rPr lang="en-US" sz="2000" dirty="0" smtClean="0"/>
              <a:t>   that each radiates</a:t>
            </a:r>
          </a:p>
          <a:p>
            <a:r>
              <a:rPr lang="en-US" sz="2000" dirty="0"/>
              <a:t> </a:t>
            </a:r>
            <a:r>
              <a:rPr lang="en-US" sz="2000" dirty="0" smtClean="0"/>
              <a:t>   correctly.</a:t>
            </a:r>
            <a:endParaRPr lang="en-US" sz="2000" dirty="0"/>
          </a:p>
        </p:txBody>
      </p:sp>
      <p:sp>
        <p:nvSpPr>
          <p:cNvPr id="7" name="TextBox 6"/>
          <p:cNvSpPr txBox="1"/>
          <p:nvPr/>
        </p:nvSpPr>
        <p:spPr>
          <a:xfrm>
            <a:off x="457199" y="4800600"/>
            <a:ext cx="4651829" cy="8002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solidFill>
                  <a:srgbClr val="FFC000"/>
                </a:solidFill>
              </a:rPr>
              <a:t>*</a:t>
            </a:r>
            <a:r>
              <a:rPr lang="en-US" b="1" dirty="0" smtClean="0">
                <a:solidFill>
                  <a:schemeClr val="tx1"/>
                </a:solidFill>
              </a:rPr>
              <a:t> </a:t>
            </a:r>
            <a:r>
              <a:rPr lang="en-US" dirty="0" smtClean="0">
                <a:solidFill>
                  <a:schemeClr val="tx1"/>
                </a:solidFill>
              </a:rPr>
              <a:t>Filler should be placed in</a:t>
            </a:r>
          </a:p>
          <a:p>
            <a:pPr algn="ctr"/>
            <a:r>
              <a:rPr lang="en-US" dirty="0" smtClean="0">
                <a:solidFill>
                  <a:schemeClr val="tx1"/>
                </a:solidFill>
              </a:rPr>
              <a:t>after the foliage</a:t>
            </a:r>
          </a:p>
        </p:txBody>
      </p:sp>
      <p:pic>
        <p:nvPicPr>
          <p:cNvPr id="20" name="Picture 19" descr="DSCN9956.JPG"/>
          <p:cNvPicPr>
            <a:picLocks noChangeAspect="1"/>
          </p:cNvPicPr>
          <p:nvPr/>
        </p:nvPicPr>
        <p:blipFill>
          <a:blip r:embed="rId2" cstate="print"/>
          <a:stretch>
            <a:fillRect/>
          </a:stretch>
        </p:blipFill>
        <p:spPr>
          <a:xfrm>
            <a:off x="457200" y="381000"/>
            <a:ext cx="4651829" cy="4038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5" name="Straight Arrow Connector 34"/>
          <p:cNvCxnSpPr/>
          <p:nvPr/>
        </p:nvCxnSpPr>
        <p:spPr>
          <a:xfrm flipV="1">
            <a:off x="3200400" y="1676400"/>
            <a:ext cx="16764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3048000" y="3124200"/>
            <a:ext cx="1371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5400000">
            <a:off x="1714500" y="31623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rot="5400000" flipH="1" flipV="1">
            <a:off x="2286000" y="1524000"/>
            <a:ext cx="1828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6200000" flipV="1">
            <a:off x="1485900" y="1485900"/>
            <a:ext cx="20574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a:off x="1981200" y="2438400"/>
            <a:ext cx="609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6200000" flipH="1">
            <a:off x="2895600" y="3200400"/>
            <a:ext cx="8382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27</a:t>
            </a:fld>
            <a:endParaRPr lang="en-US" dirty="0"/>
          </a:p>
        </p:txBody>
      </p:sp>
      <p:pic>
        <p:nvPicPr>
          <p:cNvPr id="3" name="Picture 2" descr="DSCN9756.JPG"/>
          <p:cNvPicPr>
            <a:picLocks noChangeAspect="1"/>
          </p:cNvPicPr>
          <p:nvPr/>
        </p:nvPicPr>
        <p:blipFill>
          <a:blip r:embed="rId3" cstate="print"/>
          <a:stretch>
            <a:fillRect/>
          </a:stretch>
        </p:blipFill>
        <p:spPr>
          <a:xfrm>
            <a:off x="609600" y="533400"/>
            <a:ext cx="3276600"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DSCN9749.JPG"/>
          <p:cNvPicPr>
            <a:picLocks noChangeAspect="1"/>
          </p:cNvPicPr>
          <p:nvPr/>
        </p:nvPicPr>
        <p:blipFill>
          <a:blip r:embed="rId4" cstate="print"/>
          <a:stretch>
            <a:fillRect/>
          </a:stretch>
        </p:blipFill>
        <p:spPr>
          <a:xfrm>
            <a:off x="4572000" y="1828800"/>
            <a:ext cx="4114800" cy="4322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4495800" y="304800"/>
            <a:ext cx="4191000" cy="138499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t>Side and Front Views of Symmetrical Triangle Arrangement</a:t>
            </a:r>
            <a:endParaRPr lang="en-US" sz="2800" b="1" dirty="0"/>
          </a:p>
        </p:txBody>
      </p:sp>
      <p:sp>
        <p:nvSpPr>
          <p:cNvPr id="11" name="TextBox 10"/>
          <p:cNvSpPr txBox="1"/>
          <p:nvPr/>
        </p:nvSpPr>
        <p:spPr>
          <a:xfrm flipH="1">
            <a:off x="4495800" y="6400800"/>
            <a:ext cx="37338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Front View</a:t>
            </a:r>
            <a:endParaRPr lang="en-US" dirty="0"/>
          </a:p>
        </p:txBody>
      </p:sp>
      <p:sp>
        <p:nvSpPr>
          <p:cNvPr id="12" name="TextBox 11"/>
          <p:cNvSpPr txBox="1"/>
          <p:nvPr/>
        </p:nvSpPr>
        <p:spPr>
          <a:xfrm>
            <a:off x="685800" y="3124200"/>
            <a:ext cx="2895600" cy="369332"/>
          </a:xfrm>
          <a:prstGeom prst="rect">
            <a:avLst/>
          </a:prstGeom>
          <a:noFill/>
        </p:spPr>
        <p:txBody>
          <a:bodyPr wrap="square" rtlCol="0">
            <a:spAutoFit/>
          </a:bodyPr>
          <a:lstStyle/>
          <a:p>
            <a:pPr algn="ctr"/>
            <a:r>
              <a:rPr lang="en-US" b="1" dirty="0" smtClean="0">
                <a:solidFill>
                  <a:schemeClr val="bg1"/>
                </a:solidFill>
              </a:rPr>
              <a:t> </a:t>
            </a:r>
            <a:endParaRPr lang="en-US" b="1" dirty="0">
              <a:solidFill>
                <a:schemeClr val="bg1"/>
              </a:solidFill>
            </a:endParaRPr>
          </a:p>
        </p:txBody>
      </p:sp>
      <p:sp>
        <p:nvSpPr>
          <p:cNvPr id="13" name="TextBox 12"/>
          <p:cNvSpPr txBox="1"/>
          <p:nvPr/>
        </p:nvSpPr>
        <p:spPr>
          <a:xfrm flipH="1">
            <a:off x="718130" y="6019800"/>
            <a:ext cx="3244269" cy="369332"/>
          </a:xfrm>
          <a:prstGeom prst="rect">
            <a:avLst/>
          </a:prstGeom>
          <a:noFill/>
        </p:spPr>
        <p:txBody>
          <a:bodyPr wrap="square" rtlCol="0">
            <a:spAutoFit/>
          </a:bodyPr>
          <a:lstStyle/>
          <a:p>
            <a:pPr algn="ctr"/>
            <a:r>
              <a:rPr lang="en-US" b="1" dirty="0" smtClean="0">
                <a:solidFill>
                  <a:schemeClr val="bg1"/>
                </a:solidFill>
              </a:rPr>
              <a:t>Back View</a:t>
            </a:r>
            <a:endParaRPr lang="en-US" b="1" dirty="0">
              <a:solidFill>
                <a:schemeClr val="bg1"/>
              </a:solidFill>
            </a:endParaRPr>
          </a:p>
        </p:txBody>
      </p:sp>
      <p:sp>
        <p:nvSpPr>
          <p:cNvPr id="10" name="TextBox 9"/>
          <p:cNvSpPr txBox="1"/>
          <p:nvPr/>
        </p:nvSpPr>
        <p:spPr>
          <a:xfrm>
            <a:off x="609600" y="5562600"/>
            <a:ext cx="32766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Side View</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28</a:t>
            </a:fld>
            <a:endParaRPr lang="en-US" dirty="0"/>
          </a:p>
        </p:txBody>
      </p:sp>
      <p:pic>
        <p:nvPicPr>
          <p:cNvPr id="3" name="Picture 2" descr="DSCN9748.JPG"/>
          <p:cNvPicPr>
            <a:picLocks noChangeAspect="1"/>
          </p:cNvPicPr>
          <p:nvPr/>
        </p:nvPicPr>
        <p:blipFill>
          <a:blip r:embed="rId2" cstate="print"/>
          <a:stretch>
            <a:fillRect/>
          </a:stretch>
        </p:blipFill>
        <p:spPr>
          <a:xfrm>
            <a:off x="533400" y="762000"/>
            <a:ext cx="3657600"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724400" y="762000"/>
            <a:ext cx="3657600" cy="181588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t>Back View of</a:t>
            </a:r>
          </a:p>
          <a:p>
            <a:pPr algn="ctr"/>
            <a:r>
              <a:rPr lang="en-US" sz="2800" b="1" dirty="0" smtClean="0"/>
              <a:t>Symmetrical Triangle </a:t>
            </a:r>
          </a:p>
          <a:p>
            <a:pPr algn="ctr"/>
            <a:r>
              <a:rPr lang="en-US" sz="2800" b="1" dirty="0" smtClean="0"/>
              <a:t>Arrangement</a:t>
            </a:r>
            <a:endParaRPr lang="en-US" sz="2800" b="1" dirty="0"/>
          </a:p>
        </p:txBody>
      </p:sp>
      <p:sp>
        <p:nvSpPr>
          <p:cNvPr id="5" name="TextBox 4"/>
          <p:cNvSpPr txBox="1"/>
          <p:nvPr/>
        </p:nvSpPr>
        <p:spPr>
          <a:xfrm>
            <a:off x="533400" y="5105400"/>
            <a:ext cx="36576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Back View of Completed </a:t>
            </a:r>
          </a:p>
          <a:p>
            <a:pPr algn="ctr"/>
            <a:r>
              <a:rPr lang="en-US" dirty="0" smtClean="0"/>
              <a:t>Arrangement</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29</a:t>
            </a:fld>
            <a:endParaRPr lang="en-US" dirty="0"/>
          </a:p>
        </p:txBody>
      </p:sp>
      <p:pic>
        <p:nvPicPr>
          <p:cNvPr id="3" name="Picture 2" descr="DSCN9770.JPG"/>
          <p:cNvPicPr>
            <a:picLocks noChangeAspect="1"/>
          </p:cNvPicPr>
          <p:nvPr/>
        </p:nvPicPr>
        <p:blipFill>
          <a:blip r:embed="rId2" cstate="print"/>
          <a:stretch>
            <a:fillRect/>
          </a:stretch>
        </p:blipFill>
        <p:spPr>
          <a:xfrm>
            <a:off x="228600" y="457200"/>
            <a:ext cx="4114800"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724400" y="457200"/>
            <a:ext cx="3657600" cy="477053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The Completed</a:t>
            </a:r>
          </a:p>
          <a:p>
            <a:pPr algn="ctr"/>
            <a:r>
              <a:rPr lang="en-US" sz="3200" b="1" dirty="0" smtClean="0"/>
              <a:t>Arrangement</a:t>
            </a:r>
          </a:p>
          <a:p>
            <a:endParaRPr lang="en-US" sz="2000" dirty="0" smtClean="0"/>
          </a:p>
          <a:p>
            <a:pPr>
              <a:buFont typeface="Arial" pitchFamily="34" charset="0"/>
              <a:buChar char="•"/>
            </a:pPr>
            <a:r>
              <a:rPr lang="en-US" sz="2000" dirty="0" smtClean="0"/>
              <a:t>  Completed arrangement</a:t>
            </a:r>
          </a:p>
          <a:p>
            <a:r>
              <a:rPr lang="en-US" sz="2000" dirty="0" smtClean="0"/>
              <a:t>    with flowers, foliage and </a:t>
            </a:r>
          </a:p>
          <a:p>
            <a:r>
              <a:rPr lang="en-US" sz="2000" dirty="0" smtClean="0"/>
              <a:t>    filler</a:t>
            </a:r>
          </a:p>
          <a:p>
            <a:pPr>
              <a:buFont typeface="Arial" pitchFamily="34" charset="0"/>
              <a:buChar char="•"/>
            </a:pPr>
            <a:r>
              <a:rPr lang="en-US" sz="2000" dirty="0" smtClean="0"/>
              <a:t>  The  photo shows depth</a:t>
            </a:r>
          </a:p>
          <a:p>
            <a:r>
              <a:rPr lang="en-US" sz="2000" dirty="0" smtClean="0"/>
              <a:t>    created by the filler</a:t>
            </a:r>
          </a:p>
          <a:p>
            <a:r>
              <a:rPr lang="en-US" sz="2000" dirty="0" smtClean="0"/>
              <a:t>    and the emphasis of the</a:t>
            </a:r>
          </a:p>
          <a:p>
            <a:r>
              <a:rPr lang="en-US" sz="2000" dirty="0" smtClean="0"/>
              <a:t>    focal point created by </a:t>
            </a:r>
          </a:p>
          <a:p>
            <a:r>
              <a:rPr lang="en-US" sz="2000" dirty="0" smtClean="0"/>
              <a:t>    bringing some of the filler  </a:t>
            </a:r>
          </a:p>
          <a:p>
            <a:r>
              <a:rPr lang="en-US" sz="2000" dirty="0" smtClean="0"/>
              <a:t>    and foliage in tighter/  </a:t>
            </a:r>
          </a:p>
          <a:p>
            <a:r>
              <a:rPr lang="en-US" sz="2000" dirty="0" smtClean="0"/>
              <a:t>    shorter toward the #9</a:t>
            </a:r>
          </a:p>
          <a:p>
            <a:r>
              <a:rPr lang="en-US" sz="2000" dirty="0" smtClean="0"/>
              <a:t>    carnation</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style>
          <a:lnRef idx="2">
            <a:schemeClr val="accent1"/>
          </a:lnRef>
          <a:fillRef idx="1">
            <a:schemeClr val="lt1"/>
          </a:fillRef>
          <a:effectRef idx="0">
            <a:schemeClr val="accent1"/>
          </a:effectRef>
          <a:fontRef idx="minor">
            <a:schemeClr val="dk1"/>
          </a:fontRef>
        </p:style>
        <p:txBody>
          <a:bodyPr>
            <a:noAutofit/>
          </a:bodyPr>
          <a:lstStyle/>
          <a:p>
            <a:r>
              <a:rPr lang="en-US" sz="3200" b="1" dirty="0" smtClean="0"/>
              <a:t>High School Certification </a:t>
            </a:r>
            <a:br>
              <a:rPr lang="en-US" sz="3200" b="1" dirty="0" smtClean="0"/>
            </a:br>
            <a:r>
              <a:rPr lang="en-US" sz="3200" b="1" dirty="0" smtClean="0"/>
              <a:t>Testing Information </a:t>
            </a:r>
            <a:endParaRPr lang="en-US" sz="3200" b="1" dirty="0"/>
          </a:p>
        </p:txBody>
      </p:sp>
      <p:sp>
        <p:nvSpPr>
          <p:cNvPr id="3" name="Content Placeholder 2"/>
          <p:cNvSpPr>
            <a:spLocks noGrp="1"/>
          </p:cNvSpPr>
          <p:nvPr>
            <p:ph idx="1"/>
          </p:nvPr>
        </p:nvSpPr>
        <p:spPr>
          <a:xfrm>
            <a:off x="457200" y="1600200"/>
            <a:ext cx="8229600" cy="5105400"/>
          </a:xfrm>
        </p:spPr>
        <p:style>
          <a:lnRef idx="2">
            <a:schemeClr val="accent1"/>
          </a:lnRef>
          <a:fillRef idx="1">
            <a:schemeClr val="lt1"/>
          </a:fillRef>
          <a:effectRef idx="0">
            <a:schemeClr val="accent1"/>
          </a:effectRef>
          <a:fontRef idx="minor">
            <a:schemeClr val="dk1"/>
          </a:fontRef>
        </p:style>
        <p:txBody>
          <a:bodyPr>
            <a:noAutofit/>
          </a:bodyPr>
          <a:lstStyle/>
          <a:p>
            <a:r>
              <a:rPr lang="en-US" sz="2400" dirty="0" smtClean="0"/>
              <a:t>Must enroll by deadline date – usually in middle January </a:t>
            </a:r>
          </a:p>
          <a:p>
            <a:pPr>
              <a:buNone/>
            </a:pPr>
            <a:r>
              <a:rPr lang="en-US" sz="2400" dirty="0" smtClean="0"/>
              <a:t>    Check TSFA website </a:t>
            </a:r>
            <a:r>
              <a:rPr lang="en-US" sz="2400" dirty="0" smtClean="0">
                <a:solidFill>
                  <a:schemeClr val="tx2">
                    <a:lumMod val="60000"/>
                    <a:lumOff val="40000"/>
                  </a:schemeClr>
                </a:solidFill>
                <a:hlinkClick r:id="rId2"/>
              </a:rPr>
              <a:t>www.tsfa.org</a:t>
            </a:r>
            <a:r>
              <a:rPr lang="en-US" sz="2400" dirty="0" smtClean="0"/>
              <a:t> for updated information</a:t>
            </a:r>
          </a:p>
          <a:p>
            <a:r>
              <a:rPr lang="en-US" sz="2400" dirty="0" smtClean="0"/>
              <a:t>$100 Testing Fee,</a:t>
            </a:r>
          </a:p>
          <a:p>
            <a:pPr>
              <a:buNone/>
            </a:pPr>
            <a:r>
              <a:rPr lang="en-US" sz="2400" dirty="0" smtClean="0"/>
              <a:t>    if not receiving scholarship by application deadline</a:t>
            </a:r>
          </a:p>
          <a:p>
            <a:r>
              <a:rPr lang="en-US" sz="2400" dirty="0" smtClean="0"/>
              <a:t>Must pass 100 question written exam:  true/false, short answer, multiple choice, fill in the blank</a:t>
            </a:r>
          </a:p>
          <a:p>
            <a:r>
              <a:rPr lang="en-US" sz="2400" dirty="0" smtClean="0"/>
              <a:t>Need  #2 pencil </a:t>
            </a:r>
          </a:p>
          <a:p>
            <a:r>
              <a:rPr lang="en-US" sz="2400" dirty="0" smtClean="0"/>
              <a:t>Must pass judging criteria for symmetrical design and   boutonniere</a:t>
            </a:r>
          </a:p>
          <a:p>
            <a:r>
              <a:rPr lang="en-US" sz="2400" dirty="0" smtClean="0"/>
              <a:t>Test Dates and Locations:  to be announced each year</a:t>
            </a:r>
          </a:p>
          <a:p>
            <a:pPr>
              <a:buNone/>
            </a:pPr>
            <a:r>
              <a:rPr lang="en-US" sz="2400" dirty="0" smtClean="0"/>
              <a:t>    Check TSFA website</a:t>
            </a:r>
            <a:r>
              <a:rPr lang="en-US" sz="2400" dirty="0" smtClean="0">
                <a:solidFill>
                  <a:srgbClr val="0070C0"/>
                </a:solidFill>
              </a:rPr>
              <a:t> </a:t>
            </a:r>
            <a:r>
              <a:rPr lang="en-US" sz="2400" u="sng" dirty="0" smtClean="0">
                <a:solidFill>
                  <a:srgbClr val="0070C0"/>
                </a:solidFill>
              </a:rPr>
              <a:t>www.tsfa.org</a:t>
            </a:r>
            <a:endParaRPr lang="en-US" sz="2400" u="sng" dirty="0">
              <a:solidFill>
                <a:srgbClr val="0070C0"/>
              </a:solidFill>
            </a:endParaRPr>
          </a:p>
        </p:txBody>
      </p:sp>
      <p:sp>
        <p:nvSpPr>
          <p:cNvPr id="4" name="Slide Number Placeholder 3"/>
          <p:cNvSpPr>
            <a:spLocks noGrp="1"/>
          </p:cNvSpPr>
          <p:nvPr>
            <p:ph type="sldNum" sz="quarter" idx="12"/>
          </p:nvPr>
        </p:nvSpPr>
        <p:spPr/>
        <p:txBody>
          <a:bodyPr/>
          <a:lstStyle/>
          <a:p>
            <a:fld id="{E97A4BA7-A81C-4207-AA29-2B97F259329D}"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30</a:t>
            </a:fld>
            <a:endParaRPr lang="en-US" dirty="0"/>
          </a:p>
        </p:txBody>
      </p:sp>
      <p:pic>
        <p:nvPicPr>
          <p:cNvPr id="3" name="Picture 2" descr="DSCN9853.JPG"/>
          <p:cNvPicPr>
            <a:picLocks noChangeAspect="1"/>
          </p:cNvPicPr>
          <p:nvPr/>
        </p:nvPicPr>
        <p:blipFill>
          <a:blip r:embed="rId2" cstate="print"/>
          <a:stretch>
            <a:fillRect/>
          </a:stretch>
        </p:blipFill>
        <p:spPr>
          <a:xfrm>
            <a:off x="304800" y="381000"/>
            <a:ext cx="4698815"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5334000" y="381000"/>
            <a:ext cx="3429000"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Top View</a:t>
            </a:r>
          </a:p>
          <a:p>
            <a:pPr algn="ctr"/>
            <a:r>
              <a:rPr lang="en-US" sz="3200" b="1" dirty="0" smtClean="0"/>
              <a:t>Of </a:t>
            </a:r>
          </a:p>
          <a:p>
            <a:pPr algn="ctr"/>
            <a:r>
              <a:rPr lang="en-US" sz="3200" b="1" dirty="0" smtClean="0"/>
              <a:t>Finished </a:t>
            </a:r>
          </a:p>
          <a:p>
            <a:pPr algn="ctr"/>
            <a:r>
              <a:rPr lang="en-US" sz="3200" b="1" dirty="0" smtClean="0"/>
              <a:t>Arrangement</a:t>
            </a:r>
            <a:endParaRPr lang="en-US" sz="32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31</a:t>
            </a:fld>
            <a:endParaRPr lang="en-US" dirty="0"/>
          </a:p>
        </p:txBody>
      </p:sp>
      <p:sp>
        <p:nvSpPr>
          <p:cNvPr id="3" name="TextBox 2"/>
          <p:cNvSpPr txBox="1"/>
          <p:nvPr/>
        </p:nvSpPr>
        <p:spPr>
          <a:xfrm>
            <a:off x="685800" y="228600"/>
            <a:ext cx="762000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Design Conclusions</a:t>
            </a:r>
            <a:endParaRPr lang="en-US" sz="3200" b="1" dirty="0"/>
          </a:p>
        </p:txBody>
      </p:sp>
      <p:sp>
        <p:nvSpPr>
          <p:cNvPr id="4" name="TextBox 3"/>
          <p:cNvSpPr txBox="1"/>
          <p:nvPr/>
        </p:nvSpPr>
        <p:spPr>
          <a:xfrm>
            <a:off x="685800" y="914403"/>
            <a:ext cx="7620000" cy="581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Char char="•"/>
            </a:pPr>
            <a:r>
              <a:rPr lang="en-US" sz="2400" dirty="0" smtClean="0"/>
              <a:t>   Design will be judged on stem placement, NOT </a:t>
            </a:r>
          </a:p>
          <a:p>
            <a:r>
              <a:rPr lang="en-US" sz="2400" dirty="0" smtClean="0"/>
              <a:t>    product quality</a:t>
            </a:r>
          </a:p>
          <a:p>
            <a:pPr>
              <a:buFont typeface="Arial" pitchFamily="34" charset="0"/>
              <a:buChar char="•"/>
            </a:pPr>
            <a:r>
              <a:rPr lang="en-US" sz="2400" dirty="0" smtClean="0"/>
              <a:t>  Smaller blooms placed on outside edges of design </a:t>
            </a:r>
          </a:p>
          <a:p>
            <a:r>
              <a:rPr lang="en-US" sz="2400" dirty="0" smtClean="0"/>
              <a:t>    and larger blooms to inside/interior of arrangement</a:t>
            </a:r>
          </a:p>
          <a:p>
            <a:r>
              <a:rPr lang="en-US" sz="2400" dirty="0" smtClean="0"/>
              <a:t>    for depth and focal</a:t>
            </a:r>
          </a:p>
          <a:p>
            <a:pPr>
              <a:buFont typeface="Arial" pitchFamily="34" charset="0"/>
              <a:buChar char="•"/>
            </a:pPr>
            <a:r>
              <a:rPr lang="en-US" sz="2400" dirty="0" smtClean="0"/>
              <a:t>  DO NOT make design short and dense. Cannot </a:t>
            </a:r>
          </a:p>
          <a:p>
            <a:r>
              <a:rPr lang="en-US" sz="2400" dirty="0" smtClean="0"/>
              <a:t>   determine space and proportion within arrangement</a:t>
            </a:r>
          </a:p>
          <a:p>
            <a:r>
              <a:rPr lang="en-US" sz="2400" dirty="0" smtClean="0"/>
              <a:t>   Arrangement should be approximately 18” tall and</a:t>
            </a:r>
          </a:p>
          <a:p>
            <a:r>
              <a:rPr lang="en-US" sz="2400" dirty="0" smtClean="0"/>
              <a:t>   approximately 18” wide.  With this height and width, </a:t>
            </a:r>
          </a:p>
          <a:p>
            <a:r>
              <a:rPr lang="en-US" sz="2400" dirty="0" smtClean="0"/>
              <a:t>   space will be created within the arrangement.</a:t>
            </a:r>
          </a:p>
          <a:p>
            <a:pPr>
              <a:buFont typeface="Arial" pitchFamily="34" charset="0"/>
              <a:buChar char="•"/>
            </a:pPr>
            <a:r>
              <a:rPr lang="en-US" sz="2400" dirty="0" smtClean="0"/>
              <a:t>  Mass flowers (carnations) MUST NOT touch each</a:t>
            </a:r>
          </a:p>
          <a:p>
            <a:r>
              <a:rPr lang="en-US" sz="2400" dirty="0" smtClean="0"/>
              <a:t>   other.</a:t>
            </a:r>
          </a:p>
          <a:p>
            <a:pPr>
              <a:buFont typeface="Arial" pitchFamily="34" charset="0"/>
              <a:buChar char="•"/>
            </a:pPr>
            <a:r>
              <a:rPr lang="en-US" sz="2400" dirty="0" smtClean="0"/>
              <a:t>  Graders will not count off for broken carnation stems</a:t>
            </a:r>
          </a:p>
          <a:p>
            <a:r>
              <a:rPr lang="en-US" sz="2400" dirty="0" smtClean="0"/>
              <a:t>   that have been re-wired together and taped correctly.</a:t>
            </a:r>
          </a:p>
          <a:p>
            <a:r>
              <a:rPr lang="en-US" sz="2400" dirty="0" smtClean="0"/>
              <a:t>   Repair broken stems/carnations as needed</a:t>
            </a:r>
          </a:p>
          <a:p>
            <a:r>
              <a:rPr lang="en-US" sz="2400" dirty="0" smtClean="0"/>
              <a:t>   </a:t>
            </a:r>
          </a:p>
          <a:p>
            <a:pPr>
              <a:buFont typeface="Arial" pitchFamily="34" charset="0"/>
              <a:buChar char="•"/>
            </a:pPr>
            <a:endParaRPr lang="en-US" sz="2400" dirty="0" smtClean="0"/>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32</a:t>
            </a:fld>
            <a:endParaRPr lang="en-US" dirty="0"/>
          </a:p>
        </p:txBody>
      </p:sp>
      <p:pic>
        <p:nvPicPr>
          <p:cNvPr id="3" name="Picture 2" descr="DSCN0349.JPG"/>
          <p:cNvPicPr>
            <a:picLocks noChangeAspect="1"/>
          </p:cNvPicPr>
          <p:nvPr/>
        </p:nvPicPr>
        <p:blipFill>
          <a:blip r:embed="rId2" cstate="print"/>
          <a:stretch>
            <a:fillRect/>
          </a:stretch>
        </p:blipFill>
        <p:spPr>
          <a:xfrm>
            <a:off x="990600" y="228600"/>
            <a:ext cx="25146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5105400" y="381000"/>
            <a:ext cx="3200400"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Rose</a:t>
            </a:r>
          </a:p>
          <a:p>
            <a:pPr algn="ctr"/>
            <a:r>
              <a:rPr lang="en-US" sz="3200" b="1" dirty="0" smtClean="0"/>
              <a:t>Boutonniere</a:t>
            </a:r>
            <a:endParaRPr lang="en-US" sz="32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76400" y="3643312"/>
            <a:ext cx="2505075"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33</a:t>
            </a:fld>
            <a:endParaRPr lang="en-US" dirty="0"/>
          </a:p>
        </p:txBody>
      </p:sp>
      <p:sp>
        <p:nvSpPr>
          <p:cNvPr id="4" name="TextBox 3"/>
          <p:cNvSpPr txBox="1"/>
          <p:nvPr/>
        </p:nvSpPr>
        <p:spPr>
          <a:xfrm>
            <a:off x="5029200" y="457200"/>
            <a:ext cx="3657600" cy="458587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Required Materials</a:t>
            </a:r>
          </a:p>
          <a:p>
            <a:pPr algn="ctr"/>
            <a:r>
              <a:rPr lang="en-US" sz="3200" b="1" dirty="0" smtClean="0"/>
              <a:t>For Boutonniere</a:t>
            </a:r>
          </a:p>
          <a:p>
            <a:pPr algn="ctr"/>
            <a:endParaRPr lang="en-US" sz="2000" dirty="0" smtClean="0"/>
          </a:p>
          <a:p>
            <a:pPr>
              <a:buFont typeface="Arial" pitchFamily="34" charset="0"/>
              <a:buChar char="•"/>
            </a:pPr>
            <a:r>
              <a:rPr lang="en-US" sz="2000" dirty="0" smtClean="0"/>
              <a:t>    Small Rose head (50 cm)</a:t>
            </a:r>
          </a:p>
          <a:p>
            <a:r>
              <a:rPr lang="en-US" sz="2000" dirty="0" smtClean="0"/>
              <a:t>     appropriate for boutonniere</a:t>
            </a:r>
          </a:p>
          <a:p>
            <a:r>
              <a:rPr lang="en-US" sz="2000" dirty="0" smtClean="0"/>
              <a:t>     (ie Charlotte Red Rose)</a:t>
            </a:r>
          </a:p>
          <a:p>
            <a:pPr>
              <a:buFont typeface="Arial" pitchFamily="34" charset="0"/>
              <a:buChar char="•"/>
            </a:pPr>
            <a:r>
              <a:rPr lang="en-US" sz="2000" dirty="0" smtClean="0">
                <a:solidFill>
                  <a:schemeClr val="tx1"/>
                </a:solidFill>
              </a:rPr>
              <a:t>    Foliage – Small piece </a:t>
            </a:r>
          </a:p>
          <a:p>
            <a:r>
              <a:rPr lang="en-US" sz="2000" dirty="0" smtClean="0">
                <a:solidFill>
                  <a:schemeClr val="tx1"/>
                </a:solidFill>
              </a:rPr>
              <a:t>     of Leather Leaf Fern</a:t>
            </a:r>
          </a:p>
          <a:p>
            <a:pPr>
              <a:buFont typeface="Arial" pitchFamily="34" charset="0"/>
              <a:buChar char="•"/>
            </a:pPr>
            <a:r>
              <a:rPr lang="en-US" sz="2000" dirty="0" smtClean="0">
                <a:solidFill>
                  <a:schemeClr val="tx1"/>
                </a:solidFill>
              </a:rPr>
              <a:t>    #28 wire or #26 wire</a:t>
            </a:r>
          </a:p>
          <a:p>
            <a:pPr>
              <a:buFont typeface="Arial" pitchFamily="34" charset="0"/>
              <a:buChar char="•"/>
            </a:pPr>
            <a:r>
              <a:rPr lang="en-US" sz="2000" dirty="0" smtClean="0">
                <a:solidFill>
                  <a:schemeClr val="tx1"/>
                </a:solidFill>
              </a:rPr>
              <a:t>    Floral Tape</a:t>
            </a:r>
          </a:p>
          <a:p>
            <a:endParaRPr lang="en-US" dirty="0" smtClean="0"/>
          </a:p>
          <a:p>
            <a:endParaRPr lang="en-US" dirty="0" smtClean="0"/>
          </a:p>
        </p:txBody>
      </p:sp>
      <p:pic>
        <p:nvPicPr>
          <p:cNvPr id="8" name="Picture 7" descr="DSCN0327.JPG"/>
          <p:cNvPicPr>
            <a:picLocks noChangeAspect="1"/>
          </p:cNvPicPr>
          <p:nvPr/>
        </p:nvPicPr>
        <p:blipFill>
          <a:blip r:embed="rId2" cstate="print"/>
          <a:stretch>
            <a:fillRect/>
          </a:stretch>
        </p:blipFill>
        <p:spPr>
          <a:xfrm>
            <a:off x="381000" y="1447800"/>
            <a:ext cx="4343400"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34</a:t>
            </a:fld>
            <a:endParaRPr lang="en-US" dirty="0"/>
          </a:p>
        </p:txBody>
      </p:sp>
      <p:pic>
        <p:nvPicPr>
          <p:cNvPr id="3" name="Picture 2" descr="DSCN0334.JPG"/>
          <p:cNvPicPr>
            <a:picLocks noChangeAspect="1"/>
          </p:cNvPicPr>
          <p:nvPr/>
        </p:nvPicPr>
        <p:blipFill>
          <a:blip r:embed="rId2" cstate="print"/>
          <a:stretch>
            <a:fillRect/>
          </a:stretch>
        </p:blipFill>
        <p:spPr>
          <a:xfrm>
            <a:off x="228600" y="685800"/>
            <a:ext cx="3505199"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572000" y="762000"/>
            <a:ext cx="4114800" cy="29238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Boutonniere Stem</a:t>
            </a:r>
          </a:p>
          <a:p>
            <a:pPr algn="ctr"/>
            <a:r>
              <a:rPr lang="en-US" sz="3200" b="1" dirty="0" smtClean="0"/>
              <a:t>Length</a:t>
            </a:r>
          </a:p>
          <a:p>
            <a:endParaRPr lang="en-US" sz="2000" b="1" dirty="0" smtClean="0"/>
          </a:p>
          <a:p>
            <a:pPr>
              <a:buFont typeface="Arial" pitchFamily="34" charset="0"/>
              <a:buChar char="•"/>
            </a:pPr>
            <a:r>
              <a:rPr lang="en-US" sz="2000" dirty="0" smtClean="0"/>
              <a:t>  Stem length for a rose</a:t>
            </a:r>
          </a:p>
          <a:p>
            <a:r>
              <a:rPr lang="en-US" sz="2000" dirty="0" smtClean="0"/>
              <a:t>    boutonniere should be </a:t>
            </a:r>
          </a:p>
          <a:p>
            <a:r>
              <a:rPr lang="en-US" sz="2000" dirty="0"/>
              <a:t> </a:t>
            </a:r>
            <a:r>
              <a:rPr lang="en-US" sz="2000" dirty="0" smtClean="0"/>
              <a:t>   </a:t>
            </a:r>
            <a:r>
              <a:rPr lang="en-US" sz="2000" b="1" dirty="0" smtClean="0"/>
              <a:t>proportionate</a:t>
            </a:r>
            <a:r>
              <a:rPr lang="en-US" sz="2000" dirty="0" smtClean="0"/>
              <a:t> to the head size</a:t>
            </a:r>
          </a:p>
          <a:p>
            <a:r>
              <a:rPr lang="en-US" sz="2000" dirty="0" smtClean="0"/>
              <a:t>    </a:t>
            </a:r>
            <a:r>
              <a:rPr lang="en-US" sz="2000" i="1" dirty="0" smtClean="0"/>
              <a:t>approximately</a:t>
            </a:r>
            <a:r>
              <a:rPr lang="en-US" sz="2000" dirty="0" smtClean="0"/>
              <a:t> 1 1/2” to 2 ½”</a:t>
            </a:r>
          </a:p>
          <a:p>
            <a:r>
              <a:rPr lang="en-US" sz="2000" b="1" dirty="0" smtClean="0"/>
              <a:t>    </a:t>
            </a:r>
            <a:endParaRPr lang="en-US" sz="20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35</a:t>
            </a:fld>
            <a:endParaRPr lang="en-US" dirty="0"/>
          </a:p>
        </p:txBody>
      </p:sp>
      <p:pic>
        <p:nvPicPr>
          <p:cNvPr id="3" name="Picture 2" descr="DSCN0335.JPG"/>
          <p:cNvPicPr>
            <a:picLocks noChangeAspect="1"/>
          </p:cNvPicPr>
          <p:nvPr/>
        </p:nvPicPr>
        <p:blipFill>
          <a:blip r:embed="rId2" cstate="print"/>
          <a:stretch>
            <a:fillRect/>
          </a:stretch>
        </p:blipFill>
        <p:spPr>
          <a:xfrm>
            <a:off x="304800" y="609600"/>
            <a:ext cx="3810000" cy="563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5105400" y="609600"/>
            <a:ext cx="3200400" cy="243143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Inserting Wire</a:t>
            </a:r>
          </a:p>
          <a:p>
            <a:pPr algn="ctr"/>
            <a:endParaRPr lang="en-US" sz="2000" b="1" dirty="0" smtClean="0"/>
          </a:p>
          <a:p>
            <a:pPr>
              <a:buFont typeface="Arial" pitchFamily="34" charset="0"/>
              <a:buChar char="•"/>
            </a:pPr>
            <a:r>
              <a:rPr lang="en-US" sz="2000" b="1" dirty="0" smtClean="0"/>
              <a:t>  </a:t>
            </a:r>
            <a:r>
              <a:rPr lang="en-US" sz="2000" dirty="0" smtClean="0"/>
              <a:t>Use ½ length of a</a:t>
            </a:r>
          </a:p>
          <a:p>
            <a:r>
              <a:rPr lang="en-US" sz="2000" dirty="0" smtClean="0"/>
              <a:t>    #28 or #26 wire, pierce </a:t>
            </a:r>
          </a:p>
          <a:p>
            <a:r>
              <a:rPr lang="en-US" sz="2000" dirty="0" smtClean="0"/>
              <a:t>    through the </a:t>
            </a:r>
          </a:p>
          <a:p>
            <a:r>
              <a:rPr lang="en-US" sz="2000" dirty="0" smtClean="0"/>
              <a:t>    receptacle of the rose</a:t>
            </a:r>
          </a:p>
          <a:p>
            <a:r>
              <a:rPr lang="en-US" sz="2000" dirty="0" smtClean="0"/>
              <a:t>   </a:t>
            </a:r>
          </a:p>
        </p:txBody>
      </p:sp>
      <p:sp>
        <p:nvSpPr>
          <p:cNvPr id="6" name="TextBox 5"/>
          <p:cNvSpPr txBox="1"/>
          <p:nvPr/>
        </p:nvSpPr>
        <p:spPr>
          <a:xfrm>
            <a:off x="1295400" y="3962400"/>
            <a:ext cx="1295400" cy="369332"/>
          </a:xfrm>
          <a:prstGeom prst="rect">
            <a:avLst/>
          </a:prstGeom>
          <a:noFill/>
        </p:spPr>
        <p:txBody>
          <a:bodyPr wrap="square" rtlCol="0">
            <a:spAutoFit/>
          </a:bodyPr>
          <a:lstStyle/>
          <a:p>
            <a:r>
              <a:rPr lang="en-US" dirty="0" smtClean="0"/>
              <a:t>receptacle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36</a:t>
            </a:fld>
            <a:endParaRPr lang="en-US" dirty="0"/>
          </a:p>
        </p:txBody>
      </p:sp>
      <p:pic>
        <p:nvPicPr>
          <p:cNvPr id="4" name="Picture 3" descr="DSCN0337.JPG"/>
          <p:cNvPicPr>
            <a:picLocks noChangeAspect="1"/>
          </p:cNvPicPr>
          <p:nvPr/>
        </p:nvPicPr>
        <p:blipFill>
          <a:blip r:embed="rId2" cstate="print"/>
          <a:stretch>
            <a:fillRect/>
          </a:stretch>
        </p:blipFill>
        <p:spPr>
          <a:xfrm>
            <a:off x="304801" y="3581400"/>
            <a:ext cx="3428999"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800600" y="762000"/>
            <a:ext cx="3124200" cy="501675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Inserting Second Wire</a:t>
            </a:r>
          </a:p>
          <a:p>
            <a:pPr algn="ctr"/>
            <a:endParaRPr lang="en-US" sz="2000" b="1" dirty="0" smtClean="0"/>
          </a:p>
          <a:p>
            <a:pPr>
              <a:buFont typeface="Arial" pitchFamily="34" charset="0"/>
              <a:buChar char="•"/>
            </a:pPr>
            <a:r>
              <a:rPr lang="en-US" sz="2000" dirty="0" smtClean="0"/>
              <a:t>  Using a second </a:t>
            </a:r>
          </a:p>
          <a:p>
            <a:r>
              <a:rPr lang="en-US" sz="2000" dirty="0" smtClean="0"/>
              <a:t>    #28 or #26 wire, cross  </a:t>
            </a:r>
          </a:p>
          <a:p>
            <a:r>
              <a:rPr lang="en-US" sz="2000" dirty="0"/>
              <a:t> </a:t>
            </a:r>
            <a:r>
              <a:rPr lang="en-US" sz="2000" dirty="0" smtClean="0"/>
              <a:t>   pierce the receptacle</a:t>
            </a:r>
          </a:p>
          <a:p>
            <a:r>
              <a:rPr lang="en-US" sz="2000" dirty="0" smtClean="0"/>
              <a:t>    slightly lower than the </a:t>
            </a:r>
            <a:endParaRPr lang="en-US" sz="2000" dirty="0"/>
          </a:p>
          <a:p>
            <a:r>
              <a:rPr lang="en-US" sz="2000" dirty="0" smtClean="0"/>
              <a:t>    first insertion</a:t>
            </a:r>
          </a:p>
          <a:p>
            <a:endParaRPr lang="en-US" sz="2000" dirty="0"/>
          </a:p>
          <a:p>
            <a:r>
              <a:rPr lang="en-US" sz="1400" dirty="0" smtClean="0"/>
              <a:t>Note:  using  a #26 wire will make  the boutonniere heavier and the </a:t>
            </a:r>
          </a:p>
          <a:p>
            <a:r>
              <a:rPr lang="en-US" sz="1400" dirty="0" smtClean="0"/>
              <a:t>stem less easy to pierce with a </a:t>
            </a:r>
          </a:p>
          <a:p>
            <a:r>
              <a:rPr lang="en-US" sz="1400" dirty="0" smtClean="0"/>
              <a:t>boutonniere pin</a:t>
            </a:r>
          </a:p>
          <a:p>
            <a:r>
              <a:rPr lang="en-US" sz="2000" dirty="0"/>
              <a:t> </a:t>
            </a:r>
            <a:r>
              <a:rPr lang="en-US" sz="2000" dirty="0" smtClean="0"/>
              <a:t>    </a:t>
            </a:r>
          </a:p>
          <a:p>
            <a:pPr>
              <a:buFont typeface="Arial" pitchFamily="34" charset="0"/>
              <a:buChar char="•"/>
            </a:pPr>
            <a:r>
              <a:rPr lang="en-US" sz="2000" dirty="0" smtClean="0"/>
              <a:t>  See example pictures</a:t>
            </a:r>
          </a:p>
          <a:p>
            <a:r>
              <a:rPr lang="en-US" sz="2000" dirty="0"/>
              <a:t> </a:t>
            </a:r>
            <a:r>
              <a:rPr lang="en-US" sz="2000" dirty="0" smtClean="0"/>
              <a:t>  for cross insertions</a:t>
            </a:r>
            <a:endParaRPr lang="en-US" sz="2000" dirty="0"/>
          </a:p>
        </p:txBody>
      </p:sp>
      <p:pic>
        <p:nvPicPr>
          <p:cNvPr id="6" name="Picture 5" descr="DSCN9000.JPG"/>
          <p:cNvPicPr>
            <a:picLocks noChangeAspect="1"/>
          </p:cNvPicPr>
          <p:nvPr/>
        </p:nvPicPr>
        <p:blipFill>
          <a:blip r:embed="rId3" cstate="print"/>
          <a:stretch>
            <a:fillRect/>
          </a:stretch>
        </p:blipFill>
        <p:spPr>
          <a:xfrm>
            <a:off x="304800" y="228600"/>
            <a:ext cx="3429000"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37</a:t>
            </a:fld>
            <a:endParaRPr lang="en-US" dirty="0"/>
          </a:p>
        </p:txBody>
      </p:sp>
      <p:pic>
        <p:nvPicPr>
          <p:cNvPr id="3" name="Picture 2" descr="DSCN0338.JPG"/>
          <p:cNvPicPr>
            <a:picLocks noChangeAspect="1"/>
          </p:cNvPicPr>
          <p:nvPr/>
        </p:nvPicPr>
        <p:blipFill>
          <a:blip r:embed="rId2" cstate="print"/>
          <a:stretch>
            <a:fillRect/>
          </a:stretch>
        </p:blipFill>
        <p:spPr>
          <a:xfrm>
            <a:off x="304801" y="457200"/>
            <a:ext cx="3581399" cy="586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953000" y="457200"/>
            <a:ext cx="3200400" cy="575542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smtClean="0"/>
              <a:t>Securing Wires</a:t>
            </a:r>
          </a:p>
          <a:p>
            <a:pPr algn="ctr"/>
            <a:endParaRPr lang="en-US" sz="2000" b="1" dirty="0" smtClean="0"/>
          </a:p>
          <a:p>
            <a:pPr>
              <a:buFont typeface="Arial" pitchFamily="34" charset="0"/>
              <a:buChar char="•"/>
            </a:pPr>
            <a:r>
              <a:rPr lang="en-US" sz="2000" b="1" dirty="0" smtClean="0"/>
              <a:t>  </a:t>
            </a:r>
            <a:r>
              <a:rPr lang="en-US" sz="1600" dirty="0" smtClean="0"/>
              <a:t>In order to keep the wire </a:t>
            </a:r>
          </a:p>
          <a:p>
            <a:r>
              <a:rPr lang="en-US" sz="1600" dirty="0"/>
              <a:t> </a:t>
            </a:r>
            <a:r>
              <a:rPr lang="en-US" sz="1600" dirty="0" smtClean="0"/>
              <a:t>   parallel to the stem and   </a:t>
            </a:r>
          </a:p>
          <a:p>
            <a:r>
              <a:rPr lang="en-US" sz="1600" dirty="0"/>
              <a:t> </a:t>
            </a:r>
            <a:r>
              <a:rPr lang="en-US" sz="1600" dirty="0" smtClean="0"/>
              <a:t>   prevent spiraling around</a:t>
            </a:r>
          </a:p>
          <a:p>
            <a:r>
              <a:rPr lang="en-US" sz="1600" dirty="0"/>
              <a:t> </a:t>
            </a:r>
            <a:r>
              <a:rPr lang="en-US" sz="1600" dirty="0" smtClean="0"/>
              <a:t>   the stem of the rose, you may  </a:t>
            </a:r>
          </a:p>
          <a:p>
            <a:r>
              <a:rPr lang="en-US" sz="1600" dirty="0"/>
              <a:t> </a:t>
            </a:r>
            <a:r>
              <a:rPr lang="en-US" sz="1600" dirty="0" smtClean="0"/>
              <a:t>   want to floral tape around</a:t>
            </a:r>
          </a:p>
          <a:p>
            <a:r>
              <a:rPr lang="en-US" sz="1600" dirty="0"/>
              <a:t> </a:t>
            </a:r>
            <a:r>
              <a:rPr lang="en-US" sz="1600" dirty="0" smtClean="0"/>
              <a:t>   the lower portion of the stem</a:t>
            </a:r>
          </a:p>
          <a:p>
            <a:r>
              <a:rPr lang="en-US" sz="1600" dirty="0"/>
              <a:t> </a:t>
            </a:r>
            <a:r>
              <a:rPr lang="en-US" sz="1600" dirty="0" smtClean="0"/>
              <a:t>   to hold the wire straight and  </a:t>
            </a:r>
          </a:p>
          <a:p>
            <a:r>
              <a:rPr lang="en-US" sz="1600" dirty="0"/>
              <a:t> </a:t>
            </a:r>
            <a:r>
              <a:rPr lang="en-US" sz="1600" dirty="0" smtClean="0"/>
              <a:t>   parallel</a:t>
            </a:r>
            <a:r>
              <a:rPr lang="en-US" sz="1600" dirty="0"/>
              <a:t> </a:t>
            </a:r>
            <a:r>
              <a:rPr lang="en-US" sz="1600" dirty="0" smtClean="0"/>
              <a:t>to the stem, before </a:t>
            </a:r>
            <a:endParaRPr lang="en-US" sz="1600" dirty="0"/>
          </a:p>
          <a:p>
            <a:r>
              <a:rPr lang="en-US" sz="1600" dirty="0" smtClean="0"/>
              <a:t>    completing the taping of the</a:t>
            </a:r>
          </a:p>
          <a:p>
            <a:r>
              <a:rPr lang="en-US" sz="1600" dirty="0"/>
              <a:t> </a:t>
            </a:r>
            <a:r>
              <a:rPr lang="en-US" sz="1600" dirty="0" smtClean="0"/>
              <a:t>   entire stem.</a:t>
            </a:r>
          </a:p>
          <a:p>
            <a:r>
              <a:rPr lang="en-US" sz="1600" dirty="0" smtClean="0"/>
              <a:t>    Note:  (If you have a torn or  </a:t>
            </a:r>
          </a:p>
          <a:p>
            <a:r>
              <a:rPr lang="en-US" sz="1600" dirty="0"/>
              <a:t> </a:t>
            </a:r>
            <a:r>
              <a:rPr lang="en-US" sz="1600" dirty="0" smtClean="0"/>
              <a:t>   broken sepal, rotate it to the  </a:t>
            </a:r>
          </a:p>
          <a:p>
            <a:r>
              <a:rPr lang="en-US" sz="1600" dirty="0"/>
              <a:t> </a:t>
            </a:r>
            <a:r>
              <a:rPr lang="en-US" sz="1600" dirty="0" smtClean="0"/>
              <a:t>   back side of the rose head.   </a:t>
            </a:r>
          </a:p>
          <a:p>
            <a:r>
              <a:rPr lang="en-US" sz="1600" dirty="0"/>
              <a:t> </a:t>
            </a:r>
            <a:r>
              <a:rPr lang="en-US" sz="1600" dirty="0" smtClean="0"/>
              <a:t>   DO NOT REMOVE.  If more</a:t>
            </a:r>
          </a:p>
          <a:p>
            <a:r>
              <a:rPr lang="en-US" sz="1600" dirty="0"/>
              <a:t> </a:t>
            </a:r>
            <a:r>
              <a:rPr lang="en-US" sz="1600" dirty="0" smtClean="0"/>
              <a:t>   than one sepal is bad, you</a:t>
            </a:r>
          </a:p>
          <a:p>
            <a:r>
              <a:rPr lang="en-US" sz="1600" dirty="0"/>
              <a:t> </a:t>
            </a:r>
            <a:r>
              <a:rPr lang="en-US" sz="1600" dirty="0" smtClean="0"/>
              <a:t>   may trim or re-shape, but do    </a:t>
            </a:r>
          </a:p>
          <a:p>
            <a:r>
              <a:rPr lang="en-US" sz="1600" dirty="0"/>
              <a:t> </a:t>
            </a:r>
            <a:r>
              <a:rPr lang="en-US" sz="1600" dirty="0" smtClean="0"/>
              <a:t>   not trim all sepals).   </a:t>
            </a:r>
          </a:p>
        </p:txBody>
      </p:sp>
      <p:sp>
        <p:nvSpPr>
          <p:cNvPr id="5" name="TextBox 4"/>
          <p:cNvSpPr txBox="1"/>
          <p:nvPr/>
        </p:nvSpPr>
        <p:spPr>
          <a:xfrm>
            <a:off x="2209800" y="3505200"/>
            <a:ext cx="838200" cy="369332"/>
          </a:xfrm>
          <a:prstGeom prst="rect">
            <a:avLst/>
          </a:prstGeom>
          <a:noFill/>
        </p:spPr>
        <p:txBody>
          <a:bodyPr wrap="square" rtlCol="0">
            <a:spAutoFit/>
          </a:bodyPr>
          <a:lstStyle/>
          <a:p>
            <a:r>
              <a:rPr lang="en-US" dirty="0" smtClean="0"/>
              <a:t>sepal</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38</a:t>
            </a:fld>
            <a:endParaRPr lang="en-US" dirty="0"/>
          </a:p>
        </p:txBody>
      </p:sp>
      <p:pic>
        <p:nvPicPr>
          <p:cNvPr id="3" name="Picture 2" descr="DSCN0340.JPG"/>
          <p:cNvPicPr>
            <a:picLocks noChangeAspect="1"/>
          </p:cNvPicPr>
          <p:nvPr/>
        </p:nvPicPr>
        <p:blipFill>
          <a:blip r:embed="rId2" cstate="print"/>
          <a:stretch>
            <a:fillRect/>
          </a:stretch>
        </p:blipFill>
        <p:spPr>
          <a:xfrm>
            <a:off x="228601" y="381000"/>
            <a:ext cx="3886200" cy="617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648200" y="381000"/>
            <a:ext cx="3810000"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 Foliage</a:t>
            </a:r>
          </a:p>
          <a:p>
            <a:endParaRPr lang="en-US" sz="2000" b="1" dirty="0" smtClean="0"/>
          </a:p>
          <a:p>
            <a:pPr>
              <a:buFont typeface="Arial" pitchFamily="34" charset="0"/>
              <a:buChar char="•"/>
            </a:pPr>
            <a:r>
              <a:rPr lang="en-US" sz="2000" b="1" dirty="0" smtClean="0"/>
              <a:t>  </a:t>
            </a:r>
            <a:r>
              <a:rPr lang="en-US" sz="2000" dirty="0" smtClean="0"/>
              <a:t>Choose a tip from the </a:t>
            </a:r>
          </a:p>
          <a:p>
            <a:r>
              <a:rPr lang="en-US" sz="2000" dirty="0" smtClean="0"/>
              <a:t>    Leather Leaf Fern that is </a:t>
            </a:r>
          </a:p>
          <a:p>
            <a:r>
              <a:rPr lang="en-US" sz="2000" dirty="0" smtClean="0"/>
              <a:t>    </a:t>
            </a:r>
            <a:r>
              <a:rPr lang="en-US" sz="2000" b="1" dirty="0" smtClean="0"/>
              <a:t>proportionate</a:t>
            </a:r>
            <a:r>
              <a:rPr lang="en-US" sz="2000" dirty="0" smtClean="0"/>
              <a:t> to the size of</a:t>
            </a:r>
          </a:p>
          <a:p>
            <a:r>
              <a:rPr lang="en-US" sz="2000" dirty="0" smtClean="0"/>
              <a:t>    the rose head.  Foliage is</a:t>
            </a:r>
          </a:p>
          <a:p>
            <a:r>
              <a:rPr lang="en-US" sz="2000" dirty="0" smtClean="0"/>
              <a:t>    an accent only and should </a:t>
            </a:r>
          </a:p>
          <a:p>
            <a:r>
              <a:rPr lang="en-US" sz="2000" dirty="0"/>
              <a:t> </a:t>
            </a:r>
            <a:r>
              <a:rPr lang="en-US" sz="2000" dirty="0" smtClean="0"/>
              <a:t>   not over power the design. </a:t>
            </a:r>
          </a:p>
          <a:p>
            <a:r>
              <a:rPr lang="en-US" sz="2000" b="1" dirty="0" smtClean="0"/>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39</a:t>
            </a:fld>
            <a:endParaRPr lang="en-US" dirty="0"/>
          </a:p>
        </p:txBody>
      </p:sp>
      <p:pic>
        <p:nvPicPr>
          <p:cNvPr id="3" name="Picture 2" descr="DSCN0350.JPG"/>
          <p:cNvPicPr>
            <a:picLocks noChangeAspect="1"/>
          </p:cNvPicPr>
          <p:nvPr/>
        </p:nvPicPr>
        <p:blipFill>
          <a:blip r:embed="rId2" cstate="print"/>
          <a:stretch>
            <a:fillRect/>
          </a:stretch>
        </p:blipFill>
        <p:spPr>
          <a:xfrm>
            <a:off x="304800" y="152400"/>
            <a:ext cx="3886200" cy="3276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DSCN0351.JPG"/>
          <p:cNvPicPr>
            <a:picLocks noChangeAspect="1"/>
          </p:cNvPicPr>
          <p:nvPr/>
        </p:nvPicPr>
        <p:blipFill>
          <a:blip r:embed="rId3" cstate="print"/>
          <a:stretch>
            <a:fillRect/>
          </a:stretch>
        </p:blipFill>
        <p:spPr>
          <a:xfrm>
            <a:off x="313508" y="3581400"/>
            <a:ext cx="3877491" cy="312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648200" y="828288"/>
            <a:ext cx="4267200" cy="52014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 OPTIONAL:</a:t>
            </a:r>
          </a:p>
          <a:p>
            <a:pPr algn="ctr"/>
            <a:r>
              <a:rPr lang="en-US" sz="2000" b="1" dirty="0" smtClean="0"/>
              <a:t>   </a:t>
            </a:r>
            <a:r>
              <a:rPr lang="en-US" sz="2400" b="1" dirty="0" smtClean="0"/>
              <a:t>WIRING LEATHER LEAF FERN</a:t>
            </a:r>
          </a:p>
          <a:p>
            <a:r>
              <a:rPr lang="en-US" sz="1600" dirty="0" smtClean="0"/>
              <a:t>      It is </a:t>
            </a:r>
            <a:r>
              <a:rPr lang="en-US" sz="1600" b="1" i="1" dirty="0" smtClean="0"/>
              <a:t>not necessary </a:t>
            </a:r>
            <a:r>
              <a:rPr lang="en-US" sz="1600" dirty="0" smtClean="0"/>
              <a:t>to wire your</a:t>
            </a:r>
          </a:p>
          <a:p>
            <a:r>
              <a:rPr lang="en-US" sz="1600" dirty="0"/>
              <a:t> </a:t>
            </a:r>
            <a:r>
              <a:rPr lang="en-US" sz="1600" dirty="0" smtClean="0"/>
              <a:t>     foliage</a:t>
            </a:r>
          </a:p>
          <a:p>
            <a:pPr>
              <a:buFont typeface="Arial" pitchFamily="34" charset="0"/>
              <a:buChar char="•"/>
            </a:pPr>
            <a:r>
              <a:rPr lang="en-US" sz="1600" dirty="0" smtClean="0"/>
              <a:t>     However, </a:t>
            </a:r>
            <a:r>
              <a:rPr lang="en-US" sz="1600" b="1" i="1" dirty="0" smtClean="0"/>
              <a:t>If you choose to wire </a:t>
            </a:r>
            <a:endParaRPr lang="en-US" sz="1600" b="1" i="1" dirty="0"/>
          </a:p>
          <a:p>
            <a:r>
              <a:rPr lang="en-US" sz="1600" dirty="0"/>
              <a:t> </a:t>
            </a:r>
            <a:r>
              <a:rPr lang="en-US" sz="1600" dirty="0" smtClean="0"/>
              <a:t>     the Leather Leaf Fern, </a:t>
            </a:r>
          </a:p>
          <a:p>
            <a:r>
              <a:rPr lang="en-US" sz="1600" dirty="0"/>
              <a:t> </a:t>
            </a:r>
            <a:r>
              <a:rPr lang="en-US" sz="1600" dirty="0" smtClean="0"/>
              <a:t>     create a hairpin of ½ length #28 or #26  </a:t>
            </a:r>
          </a:p>
          <a:p>
            <a:r>
              <a:rPr lang="en-US" sz="1600" dirty="0"/>
              <a:t> </a:t>
            </a:r>
            <a:r>
              <a:rPr lang="en-US" sz="1600" dirty="0" smtClean="0"/>
              <a:t>     wire</a:t>
            </a:r>
          </a:p>
          <a:p>
            <a:pPr>
              <a:buFont typeface="Arial" pitchFamily="34" charset="0"/>
              <a:buChar char="•"/>
            </a:pPr>
            <a:r>
              <a:rPr lang="en-US" sz="1600" dirty="0" smtClean="0"/>
              <a:t>    Thread through the two lower fronds and   </a:t>
            </a:r>
          </a:p>
          <a:p>
            <a:r>
              <a:rPr lang="en-US" sz="1600" dirty="0" smtClean="0"/>
              <a:t>      pull the wire straight down parallel</a:t>
            </a:r>
          </a:p>
          <a:p>
            <a:r>
              <a:rPr lang="en-US" sz="1600" dirty="0" smtClean="0"/>
              <a:t>      to the stem.</a:t>
            </a:r>
          </a:p>
          <a:p>
            <a:pPr>
              <a:buFont typeface="Arial" pitchFamily="34" charset="0"/>
              <a:buChar char="•"/>
            </a:pPr>
            <a:r>
              <a:rPr lang="en-US" sz="1600" dirty="0" smtClean="0"/>
              <a:t>    Tape partially down the rose stem  </a:t>
            </a:r>
          </a:p>
          <a:p>
            <a:r>
              <a:rPr lang="en-US" sz="1600" dirty="0" smtClean="0"/>
              <a:t>     to prevent the leather leaf stem</a:t>
            </a:r>
          </a:p>
          <a:p>
            <a:r>
              <a:rPr lang="en-US" sz="1600" dirty="0"/>
              <a:t> </a:t>
            </a:r>
            <a:r>
              <a:rPr lang="en-US" sz="1600" dirty="0" smtClean="0"/>
              <a:t>    from spiraling around the stem</a:t>
            </a:r>
          </a:p>
          <a:p>
            <a:r>
              <a:rPr lang="en-US" sz="1600" dirty="0"/>
              <a:t> </a:t>
            </a:r>
            <a:r>
              <a:rPr lang="en-US" sz="1600" dirty="0" smtClean="0"/>
              <a:t>    and then tape over the entire rose stem.</a:t>
            </a:r>
          </a:p>
          <a:p>
            <a:r>
              <a:rPr lang="en-US" sz="2400" dirty="0" smtClean="0">
                <a:solidFill>
                  <a:srgbClr val="FFC000"/>
                </a:solidFill>
              </a:rPr>
              <a:t>*</a:t>
            </a:r>
            <a:r>
              <a:rPr lang="en-US" sz="1600" dirty="0" smtClean="0"/>
              <a:t>   Leather Leaf is very delicate and easy   </a:t>
            </a:r>
          </a:p>
          <a:p>
            <a:r>
              <a:rPr lang="en-US" sz="1600" dirty="0"/>
              <a:t> </a:t>
            </a:r>
            <a:r>
              <a:rPr lang="en-US" sz="1600" dirty="0" smtClean="0"/>
              <a:t>    </a:t>
            </a:r>
            <a:r>
              <a:rPr lang="en-US" sz="1400" dirty="0" smtClean="0"/>
              <a:t>to break, again, wiring is only a choice</a:t>
            </a:r>
            <a:r>
              <a:rPr lang="en-US" sz="1400" b="1" dirty="0" smtClean="0"/>
              <a:t>!   </a:t>
            </a:r>
            <a:r>
              <a:rPr lang="en-US" sz="1400" dirty="0" smtClean="0"/>
              <a:t>     </a:t>
            </a:r>
            <a:endParaRPr lang="en-US" sz="1400" dirty="0"/>
          </a:p>
        </p:txBody>
      </p:sp>
      <p:sp>
        <p:nvSpPr>
          <p:cNvPr id="6" name="5-Point Star 5"/>
          <p:cNvSpPr/>
          <p:nvPr/>
        </p:nvSpPr>
        <p:spPr>
          <a:xfrm>
            <a:off x="5181600" y="914400"/>
            <a:ext cx="304800" cy="361950"/>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normAutofit/>
          </a:bodyPr>
          <a:lstStyle/>
          <a:p>
            <a:r>
              <a:rPr lang="en-US" sz="3600" b="1" dirty="0" smtClean="0"/>
              <a:t>Additional Testing Information</a:t>
            </a:r>
            <a:endParaRPr lang="en-US" sz="3600" b="1" dirty="0"/>
          </a:p>
        </p:txBody>
      </p:sp>
      <p:sp>
        <p:nvSpPr>
          <p:cNvPr id="3" name="Content Placeholder 2"/>
          <p:cNvSpPr>
            <a:spLocks noGrp="1"/>
          </p:cNvSpPr>
          <p:nvPr>
            <p:ph idx="1"/>
          </p:nvPr>
        </p:nvSpPr>
        <p:spPr>
          <a:xfrm>
            <a:off x="457200" y="1828800"/>
            <a:ext cx="8229600" cy="4211416"/>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n-US" sz="2400" dirty="0" smtClean="0"/>
              <a:t>Students will be provided with design bowl, 1/3 brick</a:t>
            </a:r>
          </a:p>
          <a:p>
            <a:pPr>
              <a:buNone/>
            </a:pPr>
            <a:r>
              <a:rPr lang="en-US" sz="2400" dirty="0" smtClean="0"/>
              <a:t>     wet floral foam, anchor tape, floral wire, floral tape,</a:t>
            </a:r>
          </a:p>
          <a:p>
            <a:pPr>
              <a:buNone/>
            </a:pPr>
            <a:r>
              <a:rPr lang="en-US" sz="2400" dirty="0" smtClean="0"/>
              <a:t>     and fresh product for hands on design </a:t>
            </a:r>
          </a:p>
          <a:p>
            <a:r>
              <a:rPr lang="en-US" sz="2400" dirty="0" smtClean="0"/>
              <a:t> Students should bring knives, stem cutters/shears, and</a:t>
            </a:r>
          </a:p>
          <a:p>
            <a:pPr>
              <a:buNone/>
            </a:pPr>
            <a:r>
              <a:rPr lang="en-US" sz="2400" dirty="0" smtClean="0"/>
              <a:t>     wire cutters.  There will be </a:t>
            </a:r>
            <a:r>
              <a:rPr lang="en-US" sz="2400" b="1" dirty="0" smtClean="0"/>
              <a:t>no</a:t>
            </a:r>
            <a:r>
              <a:rPr lang="en-US" sz="2400" dirty="0" smtClean="0"/>
              <a:t> tools provided</a:t>
            </a:r>
          </a:p>
          <a:p>
            <a:r>
              <a:rPr lang="en-US" sz="2400" dirty="0" smtClean="0"/>
              <a:t> Written test and design portion will be timed</a:t>
            </a:r>
          </a:p>
          <a:p>
            <a:pPr>
              <a:buNone/>
            </a:pPr>
            <a:r>
              <a:rPr lang="en-US" sz="2400" dirty="0" smtClean="0"/>
              <a:t>     one hour for each section (written test and hands on)</a:t>
            </a:r>
          </a:p>
          <a:p>
            <a:r>
              <a:rPr lang="en-US" sz="2400" dirty="0" smtClean="0"/>
              <a:t> Re-testing is available for students who do not pass</a:t>
            </a:r>
          </a:p>
          <a:p>
            <a:pPr>
              <a:buNone/>
            </a:pPr>
            <a:r>
              <a:rPr lang="en-US" sz="2400" dirty="0" smtClean="0"/>
              <a:t>     either test or do not pass one part (written or design) </a:t>
            </a:r>
          </a:p>
          <a:p>
            <a:r>
              <a:rPr lang="en-US" sz="2400" dirty="0" smtClean="0"/>
              <a:t> Date, place, time: to be announced.  </a:t>
            </a:r>
          </a:p>
          <a:p>
            <a:pPr>
              <a:buNone/>
            </a:pPr>
            <a:r>
              <a:rPr lang="en-US" sz="2400" dirty="0" smtClean="0"/>
              <a:t>     Check TSFA website:  </a:t>
            </a:r>
            <a:r>
              <a:rPr lang="en-US" sz="2400" u="sng" dirty="0" smtClean="0">
                <a:solidFill>
                  <a:schemeClr val="accent1"/>
                </a:solidFill>
              </a:rPr>
              <a:t>www.tsfa.org</a:t>
            </a:r>
          </a:p>
          <a:p>
            <a:r>
              <a:rPr lang="en-US" sz="2400" dirty="0" smtClean="0"/>
              <a:t> $35.00 Re-testing fee</a:t>
            </a:r>
            <a:endParaRPr lang="en-US" sz="2400" dirty="0"/>
          </a:p>
        </p:txBody>
      </p:sp>
      <p:sp>
        <p:nvSpPr>
          <p:cNvPr id="4" name="Slide Number Placeholder 3"/>
          <p:cNvSpPr>
            <a:spLocks noGrp="1"/>
          </p:cNvSpPr>
          <p:nvPr>
            <p:ph type="sldNum" sz="quarter" idx="12"/>
          </p:nvPr>
        </p:nvSpPr>
        <p:spPr/>
        <p:txBody>
          <a:bodyPr/>
          <a:lstStyle/>
          <a:p>
            <a:fld id="{E97A4BA7-A81C-4207-AA29-2B97F259329D}"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40</a:t>
            </a:fld>
            <a:endParaRPr lang="en-US" dirty="0"/>
          </a:p>
        </p:txBody>
      </p:sp>
      <p:pic>
        <p:nvPicPr>
          <p:cNvPr id="3" name="Picture 2" descr="DSCN9004.JPG"/>
          <p:cNvPicPr>
            <a:picLocks noChangeAspect="1"/>
          </p:cNvPicPr>
          <p:nvPr/>
        </p:nvPicPr>
        <p:blipFill>
          <a:blip r:embed="rId2" cstate="print"/>
          <a:stretch>
            <a:fillRect/>
          </a:stretch>
        </p:blipFill>
        <p:spPr>
          <a:xfrm>
            <a:off x="381000" y="801647"/>
            <a:ext cx="3962400"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724400" y="341054"/>
            <a:ext cx="3657600" cy="584775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Tape Wired Rose Stem</a:t>
            </a:r>
          </a:p>
          <a:p>
            <a:pPr algn="ctr"/>
            <a:r>
              <a:rPr lang="en-US" sz="2000" b="1" dirty="0" smtClean="0"/>
              <a:t> </a:t>
            </a:r>
          </a:p>
          <a:p>
            <a:pPr>
              <a:buFont typeface="Arial" pitchFamily="34" charset="0"/>
              <a:buChar char="•"/>
            </a:pPr>
            <a:r>
              <a:rPr lang="en-US" sz="2000" dirty="0" smtClean="0"/>
              <a:t>  </a:t>
            </a:r>
            <a:r>
              <a:rPr lang="en-US" dirty="0" smtClean="0"/>
              <a:t>If sepals are hanging down,</a:t>
            </a:r>
          </a:p>
          <a:p>
            <a:r>
              <a:rPr lang="en-US" dirty="0" smtClean="0"/>
              <a:t>    do not remove, simply</a:t>
            </a:r>
          </a:p>
          <a:p>
            <a:r>
              <a:rPr lang="en-US" dirty="0" smtClean="0"/>
              <a:t>    move aside</a:t>
            </a:r>
          </a:p>
          <a:p>
            <a:pPr>
              <a:buFont typeface="Arial" pitchFamily="34" charset="0"/>
              <a:buChar char="•"/>
            </a:pPr>
            <a:r>
              <a:rPr lang="en-US" dirty="0" smtClean="0"/>
              <a:t>  Tape around receptacle with</a:t>
            </a:r>
          </a:p>
          <a:p>
            <a:r>
              <a:rPr lang="en-US" dirty="0" smtClean="0"/>
              <a:t>    floral tape, being careful</a:t>
            </a:r>
          </a:p>
          <a:p>
            <a:r>
              <a:rPr lang="en-US" dirty="0" smtClean="0"/>
              <a:t>    to cover all insertion holes</a:t>
            </a:r>
          </a:p>
          <a:p>
            <a:r>
              <a:rPr lang="en-US" dirty="0" smtClean="0"/>
              <a:t>    and pulled tight to top of </a:t>
            </a:r>
          </a:p>
          <a:p>
            <a:r>
              <a:rPr lang="en-US" dirty="0" smtClean="0"/>
              <a:t>    stem</a:t>
            </a:r>
          </a:p>
          <a:p>
            <a:pPr>
              <a:buFont typeface="Arial" pitchFamily="34" charset="0"/>
              <a:buChar char="•"/>
            </a:pPr>
            <a:r>
              <a:rPr lang="en-US" dirty="0" smtClean="0"/>
              <a:t>  Tape should be pulled tight</a:t>
            </a:r>
          </a:p>
          <a:p>
            <a:r>
              <a:rPr lang="en-US" dirty="0" smtClean="0"/>
              <a:t>    and smooth all along stem</a:t>
            </a:r>
          </a:p>
          <a:p>
            <a:pPr>
              <a:buFont typeface="Arial" pitchFamily="34" charset="0"/>
              <a:buChar char="•"/>
            </a:pPr>
            <a:r>
              <a:rPr lang="en-US" dirty="0" smtClean="0"/>
              <a:t>   No curled (pig tail) stems, </a:t>
            </a:r>
          </a:p>
          <a:p>
            <a:r>
              <a:rPr lang="en-US" dirty="0" smtClean="0"/>
              <a:t>    please!</a:t>
            </a:r>
          </a:p>
          <a:p>
            <a:pPr>
              <a:buFont typeface="Arial" pitchFamily="34" charset="0"/>
              <a:buChar char="•"/>
            </a:pPr>
            <a:r>
              <a:rPr lang="en-US" dirty="0" smtClean="0"/>
              <a:t>   Be sure there are no barbs</a:t>
            </a:r>
          </a:p>
          <a:p>
            <a:r>
              <a:rPr lang="en-US" dirty="0" smtClean="0"/>
              <a:t>    or pieces of wire showing</a:t>
            </a:r>
          </a:p>
          <a:p>
            <a:r>
              <a:rPr lang="en-US" dirty="0" smtClean="0"/>
              <a:t>    along the stem or at the</a:t>
            </a:r>
          </a:p>
          <a:p>
            <a:r>
              <a:rPr lang="en-US" dirty="0" smtClean="0"/>
              <a:t>    bottom of the stem</a:t>
            </a:r>
          </a:p>
        </p:txBody>
      </p:sp>
      <p:sp>
        <p:nvSpPr>
          <p:cNvPr id="5" name="TextBox 4"/>
          <p:cNvSpPr txBox="1"/>
          <p:nvPr/>
        </p:nvSpPr>
        <p:spPr>
          <a:xfrm>
            <a:off x="609600" y="3245881"/>
            <a:ext cx="1295400" cy="369332"/>
          </a:xfrm>
          <a:prstGeom prst="rect">
            <a:avLst/>
          </a:prstGeom>
          <a:noFill/>
        </p:spPr>
        <p:txBody>
          <a:bodyPr wrap="square" rtlCol="0">
            <a:spAutoFit/>
          </a:bodyPr>
          <a:lstStyle/>
          <a:p>
            <a:r>
              <a:rPr lang="en-US" dirty="0" smtClean="0"/>
              <a:t>sepal</a:t>
            </a:r>
            <a:endParaRPr lang="en-US" dirty="0"/>
          </a:p>
        </p:txBody>
      </p:sp>
      <p:sp>
        <p:nvSpPr>
          <p:cNvPr id="6" name="TextBox 5"/>
          <p:cNvSpPr txBox="1"/>
          <p:nvPr/>
        </p:nvSpPr>
        <p:spPr>
          <a:xfrm>
            <a:off x="2057400" y="2971800"/>
            <a:ext cx="1143000" cy="369332"/>
          </a:xfrm>
          <a:prstGeom prst="rect">
            <a:avLst/>
          </a:prstGeom>
          <a:noFill/>
        </p:spPr>
        <p:txBody>
          <a:bodyPr wrap="square" rtlCol="0">
            <a:spAutoFit/>
          </a:bodyPr>
          <a:lstStyle/>
          <a:p>
            <a:r>
              <a:rPr lang="en-US" dirty="0" smtClean="0"/>
              <a:t> sepal</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41</a:t>
            </a:fld>
            <a:endParaRPr lang="en-US" dirty="0"/>
          </a:p>
        </p:txBody>
      </p:sp>
      <p:pic>
        <p:nvPicPr>
          <p:cNvPr id="3" name="Picture 2" descr="DSCN0344.JPG"/>
          <p:cNvPicPr>
            <a:picLocks noChangeAspect="1"/>
          </p:cNvPicPr>
          <p:nvPr/>
        </p:nvPicPr>
        <p:blipFill>
          <a:blip r:embed="rId2" cstate="print"/>
          <a:stretch>
            <a:fillRect/>
          </a:stretch>
        </p:blipFill>
        <p:spPr>
          <a:xfrm>
            <a:off x="527859" y="445350"/>
            <a:ext cx="2824942" cy="3297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4607329" y="435825"/>
            <a:ext cx="3581400" cy="60631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smtClean="0"/>
              <a:t>Should you choose to use Leather Leaf Fern </a:t>
            </a:r>
          </a:p>
          <a:p>
            <a:pPr algn="ctr"/>
            <a:r>
              <a:rPr lang="en-US" sz="2000" dirty="0" smtClean="0"/>
              <a:t>for your boutonniere</a:t>
            </a:r>
            <a:r>
              <a:rPr lang="en-US" sz="2000" b="1" dirty="0" smtClean="0"/>
              <a:t>:</a:t>
            </a:r>
          </a:p>
          <a:p>
            <a:pPr algn="ctr"/>
            <a:r>
              <a:rPr lang="en-US" sz="3200" b="1" dirty="0" smtClean="0"/>
              <a:t>Tape Rose and     Foliage Together</a:t>
            </a:r>
          </a:p>
          <a:p>
            <a:pPr algn="ctr"/>
            <a:endParaRPr lang="en-US" sz="2000" b="1" dirty="0" smtClean="0"/>
          </a:p>
          <a:p>
            <a:pPr marL="285750" indent="-285750">
              <a:buFont typeface="Arial" panose="020B0604020202020204" pitchFamily="34" charset="0"/>
              <a:buChar char="•"/>
            </a:pPr>
            <a:r>
              <a:rPr lang="en-US" sz="1600" dirty="0" smtClean="0">
                <a:cs typeface="Arial" panose="020B0604020202020204" pitchFamily="34" charset="0"/>
              </a:rPr>
              <a:t>Lay Leather Leaf Fern so that</a:t>
            </a:r>
          </a:p>
          <a:p>
            <a:r>
              <a:rPr lang="en-US" sz="1600" dirty="0" smtClean="0">
                <a:cs typeface="Arial" panose="020B0604020202020204" pitchFamily="34" charset="0"/>
              </a:rPr>
              <a:t>     the lower end of the fronds </a:t>
            </a:r>
          </a:p>
          <a:p>
            <a:r>
              <a:rPr lang="en-US" sz="1600" dirty="0" smtClean="0">
                <a:cs typeface="Arial" panose="020B0604020202020204" pitchFamily="34" charset="0"/>
              </a:rPr>
              <a:t>     fit close to the bottom of </a:t>
            </a:r>
          </a:p>
          <a:p>
            <a:r>
              <a:rPr lang="en-US" sz="1600" dirty="0" smtClean="0">
                <a:cs typeface="Arial" panose="020B0604020202020204" pitchFamily="34" charset="0"/>
              </a:rPr>
              <a:t>     the rose head. </a:t>
            </a:r>
          </a:p>
          <a:p>
            <a:pPr marL="285750" indent="-285750">
              <a:buFont typeface="Arial" panose="020B0604020202020204" pitchFamily="34" charset="0"/>
              <a:buChar char="•"/>
            </a:pPr>
            <a:r>
              <a:rPr lang="en-US" sz="1600" dirty="0" smtClean="0">
                <a:cs typeface="Arial" panose="020B0604020202020204" pitchFamily="34" charset="0"/>
              </a:rPr>
              <a:t>The tip of the leather leaf</a:t>
            </a:r>
          </a:p>
          <a:p>
            <a:r>
              <a:rPr lang="en-US" sz="1600" dirty="0">
                <a:cs typeface="Arial" panose="020B0604020202020204" pitchFamily="34" charset="0"/>
              </a:rPr>
              <a:t> </a:t>
            </a:r>
            <a:r>
              <a:rPr lang="en-US" sz="1600" dirty="0" smtClean="0">
                <a:cs typeface="Arial" panose="020B0604020202020204" pitchFamily="34" charset="0"/>
              </a:rPr>
              <a:t>    should be just slightly above</a:t>
            </a:r>
          </a:p>
          <a:p>
            <a:r>
              <a:rPr lang="en-US" sz="1600" dirty="0">
                <a:cs typeface="Arial" panose="020B0604020202020204" pitchFamily="34" charset="0"/>
              </a:rPr>
              <a:t> </a:t>
            </a:r>
            <a:r>
              <a:rPr lang="en-US" sz="1600" dirty="0" smtClean="0">
                <a:cs typeface="Arial" panose="020B0604020202020204" pitchFamily="34" charset="0"/>
              </a:rPr>
              <a:t>    the head of the rose, within a</a:t>
            </a:r>
          </a:p>
          <a:p>
            <a:r>
              <a:rPr lang="en-US" sz="1600" dirty="0">
                <a:cs typeface="Arial" panose="020B0604020202020204" pitchFamily="34" charset="0"/>
              </a:rPr>
              <a:t> </a:t>
            </a:r>
            <a:r>
              <a:rPr lang="en-US" sz="1600" dirty="0" smtClean="0">
                <a:cs typeface="Arial" panose="020B0604020202020204" pitchFamily="34" charset="0"/>
              </a:rPr>
              <a:t>    range of 1-2 inches, maximum,</a:t>
            </a:r>
          </a:p>
          <a:p>
            <a:r>
              <a:rPr lang="en-US" sz="1600" dirty="0">
                <a:cs typeface="Arial" panose="020B0604020202020204" pitchFamily="34" charset="0"/>
              </a:rPr>
              <a:t> </a:t>
            </a:r>
            <a:r>
              <a:rPr lang="en-US" sz="1600" dirty="0" smtClean="0">
                <a:cs typeface="Arial" panose="020B0604020202020204" pitchFamily="34" charset="0"/>
              </a:rPr>
              <a:t>    in </a:t>
            </a:r>
            <a:r>
              <a:rPr lang="en-US" sz="1600" i="1" dirty="0" smtClean="0">
                <a:cs typeface="Arial" panose="020B0604020202020204" pitchFamily="34" charset="0"/>
              </a:rPr>
              <a:t>proportion and scale </a:t>
            </a:r>
            <a:r>
              <a:rPr lang="en-US" sz="1600" dirty="0" smtClean="0">
                <a:cs typeface="Arial" panose="020B0604020202020204" pitchFamily="34" charset="0"/>
              </a:rPr>
              <a:t>to</a:t>
            </a:r>
          </a:p>
          <a:p>
            <a:r>
              <a:rPr lang="en-US" sz="1600" dirty="0">
                <a:cs typeface="Arial" panose="020B0604020202020204" pitchFamily="34" charset="0"/>
              </a:rPr>
              <a:t> </a:t>
            </a:r>
            <a:r>
              <a:rPr lang="en-US" sz="1600" dirty="0" smtClean="0">
                <a:cs typeface="Arial" panose="020B0604020202020204" pitchFamily="34" charset="0"/>
              </a:rPr>
              <a:t>    the size of the rose head.</a:t>
            </a:r>
          </a:p>
          <a:p>
            <a:pPr marL="285750" indent="-285750">
              <a:buFont typeface="Arial" panose="020B0604020202020204" pitchFamily="34" charset="0"/>
              <a:buChar char="•"/>
            </a:pPr>
            <a:r>
              <a:rPr lang="en-US" sz="1400" b="1" dirty="0" smtClean="0">
                <a:latin typeface="Calibri" panose="020F0502020204030204" pitchFamily="34" charset="0"/>
                <a:cs typeface="Arial" panose="020B0604020202020204" pitchFamily="34" charset="0"/>
              </a:rPr>
              <a:t>Shave leather leaf stem half way down the stem length of the rose and then tape stem and foliage together.</a:t>
            </a:r>
            <a:r>
              <a:rPr lang="en-US" sz="1400" dirty="0" smtClean="0">
                <a:latin typeface="Calibri" panose="020F0502020204030204" pitchFamily="34" charset="0"/>
                <a:cs typeface="Arial" panose="020B0604020202020204" pitchFamily="34" charset="0"/>
              </a:rPr>
              <a:t>  </a:t>
            </a:r>
            <a:r>
              <a:rPr lang="en-US" sz="1600" dirty="0" smtClean="0">
                <a:cs typeface="Arial" panose="020B0604020202020204" pitchFamily="34" charset="0"/>
              </a:rPr>
              <a:t>This prevents the stem </a:t>
            </a:r>
          </a:p>
          <a:p>
            <a:r>
              <a:rPr lang="en-US" sz="1600" dirty="0">
                <a:cs typeface="Arial" panose="020B0604020202020204" pitchFamily="34" charset="0"/>
              </a:rPr>
              <a:t> </a:t>
            </a:r>
            <a:r>
              <a:rPr lang="en-US" sz="1600" dirty="0" smtClean="0">
                <a:cs typeface="Arial" panose="020B0604020202020204" pitchFamily="34" charset="0"/>
              </a:rPr>
              <a:t>    from becoming so thick with tape!</a:t>
            </a:r>
            <a:endParaRPr lang="en-US" sz="1600" dirty="0">
              <a:cs typeface="Arial" panose="020B0604020202020204" pitchFamily="34" charset="0"/>
            </a:endParaRPr>
          </a:p>
        </p:txBody>
      </p:sp>
      <p:sp>
        <p:nvSpPr>
          <p:cNvPr id="6" name="5-Point Star 5"/>
          <p:cNvSpPr/>
          <p:nvPr/>
        </p:nvSpPr>
        <p:spPr>
          <a:xfrm>
            <a:off x="4419600" y="609600"/>
            <a:ext cx="381000" cy="304800"/>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2057401" y="2667000"/>
            <a:ext cx="914400" cy="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27858" y="4136823"/>
            <a:ext cx="2824943"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Straight Arrow Connector 21"/>
          <p:cNvCxnSpPr/>
          <p:nvPr/>
        </p:nvCxnSpPr>
        <p:spPr>
          <a:xfrm flipH="1">
            <a:off x="1864129" y="4991099"/>
            <a:ext cx="247650" cy="762000"/>
          </a:xfrm>
          <a:prstGeom prst="straightConnector1">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057401" y="5791200"/>
            <a:ext cx="1295400" cy="507831"/>
          </a:xfrm>
          <a:prstGeom prst="rect">
            <a:avLst/>
          </a:prstGeom>
          <a:noFill/>
        </p:spPr>
        <p:txBody>
          <a:bodyPr wrap="square" rtlCol="0">
            <a:spAutoFit/>
          </a:bodyPr>
          <a:lstStyle/>
          <a:p>
            <a:r>
              <a:rPr lang="en-US" sz="900" b="1" dirty="0" smtClean="0"/>
              <a:t>Shave leather leaf</a:t>
            </a:r>
          </a:p>
          <a:p>
            <a:r>
              <a:rPr lang="en-US" sz="900" b="1" dirty="0" smtClean="0"/>
              <a:t>stem at an angle to prevent bulk!</a:t>
            </a:r>
            <a:endParaRPr lang="en-US" sz="900" b="1" dirty="0"/>
          </a:p>
        </p:txBody>
      </p:sp>
      <p:cxnSp>
        <p:nvCxnSpPr>
          <p:cNvPr id="25" name="Straight Connector 24"/>
          <p:cNvCxnSpPr/>
          <p:nvPr/>
        </p:nvCxnSpPr>
        <p:spPr>
          <a:xfrm>
            <a:off x="2026054" y="609600"/>
            <a:ext cx="0" cy="3048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57401" y="60960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940330" y="609600"/>
            <a:ext cx="171449"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40330" y="914400"/>
            <a:ext cx="171449"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42</a:t>
            </a:fld>
            <a:endParaRPr lang="en-US" dirty="0"/>
          </a:p>
        </p:txBody>
      </p:sp>
      <p:sp>
        <p:nvSpPr>
          <p:cNvPr id="4" name="TextBox 3"/>
          <p:cNvSpPr txBox="1"/>
          <p:nvPr/>
        </p:nvSpPr>
        <p:spPr>
          <a:xfrm>
            <a:off x="5105400" y="381000"/>
            <a:ext cx="3200400" cy="206210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The Stem Length for A Rose</a:t>
            </a:r>
          </a:p>
          <a:p>
            <a:pPr algn="ctr"/>
            <a:r>
              <a:rPr lang="en-US" sz="3200" b="1" dirty="0" smtClean="0"/>
              <a:t>Boutonniere</a:t>
            </a:r>
            <a:endParaRPr lang="en-US"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7200" y="503612"/>
            <a:ext cx="3810000" cy="4373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5108171" y="2667000"/>
            <a:ext cx="3200400" cy="34778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b="1" dirty="0" smtClean="0"/>
              <a:t>Reminder</a:t>
            </a:r>
            <a:r>
              <a:rPr lang="en-US" sz="2000" dirty="0" smtClean="0"/>
              <a:t>:</a:t>
            </a:r>
          </a:p>
          <a:p>
            <a:r>
              <a:rPr lang="en-US" sz="2000" dirty="0" smtClean="0"/>
              <a:t>The length of the stem of your boutonniere is </a:t>
            </a:r>
          </a:p>
          <a:p>
            <a:r>
              <a:rPr lang="en-US" sz="2000" dirty="0"/>
              <a:t>p</a:t>
            </a:r>
            <a:r>
              <a:rPr lang="en-US" sz="2000" dirty="0" smtClean="0"/>
              <a:t>roportionate to the head size of the rose.</a:t>
            </a:r>
          </a:p>
          <a:p>
            <a:r>
              <a:rPr lang="en-US" sz="2000" dirty="0" smtClean="0"/>
              <a:t>The smaller the head size of the rose, the shorter the stem.</a:t>
            </a:r>
          </a:p>
          <a:p>
            <a:r>
              <a:rPr lang="en-US" sz="2000" dirty="0" smtClean="0"/>
              <a:t>The larger the head size of the rose, the longer the stem.</a:t>
            </a:r>
          </a:p>
        </p:txBody>
      </p:sp>
      <p:cxnSp>
        <p:nvCxnSpPr>
          <p:cNvPr id="18" name="Straight Connector 17"/>
          <p:cNvCxnSpPr/>
          <p:nvPr/>
        </p:nvCxnSpPr>
        <p:spPr>
          <a:xfrm flipH="1">
            <a:off x="2362200" y="2895600"/>
            <a:ext cx="152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90600" y="4191000"/>
            <a:ext cx="152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981200" y="46482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62000" y="2819400"/>
            <a:ext cx="152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1000" y="5313572"/>
            <a:ext cx="39624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smtClean="0"/>
              <a:t>Remember</a:t>
            </a:r>
            <a:r>
              <a:rPr lang="en-US" dirty="0" smtClean="0"/>
              <a:t>: stem length is</a:t>
            </a:r>
          </a:p>
          <a:p>
            <a:pPr algn="ctr"/>
            <a:r>
              <a:rPr lang="en-US" dirty="0"/>
              <a:t>p</a:t>
            </a:r>
            <a:r>
              <a:rPr lang="en-US" dirty="0" smtClean="0"/>
              <a:t>roportionate to head size!</a:t>
            </a:r>
            <a:endParaRPr lang="en-US" dirty="0"/>
          </a:p>
        </p:txBody>
      </p:sp>
      <p:cxnSp>
        <p:nvCxnSpPr>
          <p:cNvPr id="6" name="Straight Connector 5"/>
          <p:cNvCxnSpPr/>
          <p:nvPr/>
        </p:nvCxnSpPr>
        <p:spPr>
          <a:xfrm>
            <a:off x="762000" y="1165830"/>
            <a:ext cx="152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362200" y="1066800"/>
            <a:ext cx="16002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8600" y="1752600"/>
            <a:ext cx="838200" cy="646331"/>
          </a:xfrm>
          <a:prstGeom prst="rect">
            <a:avLst/>
          </a:prstGeom>
          <a:noFill/>
        </p:spPr>
        <p:txBody>
          <a:bodyPr wrap="square" rtlCol="0">
            <a:spAutoFit/>
          </a:bodyPr>
          <a:lstStyle/>
          <a:p>
            <a:r>
              <a:rPr lang="en-US" sz="1200" dirty="0" smtClean="0"/>
              <a:t>Head Length:  </a:t>
            </a:r>
          </a:p>
          <a:p>
            <a:r>
              <a:rPr lang="en-US" sz="1200" dirty="0" smtClean="0"/>
              <a:t>1½” to 2”</a:t>
            </a:r>
            <a:endParaRPr lang="en-US" sz="1200" dirty="0"/>
          </a:p>
        </p:txBody>
      </p:sp>
      <p:sp>
        <p:nvSpPr>
          <p:cNvPr id="8" name="TextBox 7"/>
          <p:cNvSpPr txBox="1"/>
          <p:nvPr/>
        </p:nvSpPr>
        <p:spPr>
          <a:xfrm>
            <a:off x="3429000" y="1836003"/>
            <a:ext cx="1524000" cy="830997"/>
          </a:xfrm>
          <a:prstGeom prst="rect">
            <a:avLst/>
          </a:prstGeom>
          <a:noFill/>
        </p:spPr>
        <p:txBody>
          <a:bodyPr wrap="square" rtlCol="0">
            <a:spAutoFit/>
          </a:bodyPr>
          <a:lstStyle/>
          <a:p>
            <a:r>
              <a:rPr lang="en-US" sz="1200" dirty="0" smtClean="0">
                <a:solidFill>
                  <a:schemeClr val="bg1"/>
                </a:solidFill>
              </a:rPr>
              <a:t>              </a:t>
            </a:r>
            <a:r>
              <a:rPr lang="en-US" sz="1200" dirty="0" smtClean="0"/>
              <a:t>Head</a:t>
            </a:r>
          </a:p>
          <a:p>
            <a:r>
              <a:rPr lang="en-US" sz="1200" dirty="0" smtClean="0"/>
              <a:t>              Length</a:t>
            </a:r>
          </a:p>
          <a:p>
            <a:r>
              <a:rPr lang="en-US" sz="1200" dirty="0" smtClean="0"/>
              <a:t>              2” to 2 ½”</a:t>
            </a:r>
            <a:endParaRPr lang="en-US" sz="1200" dirty="0" smtClean="0">
              <a:solidFill>
                <a:schemeClr val="bg1"/>
              </a:solidFill>
            </a:endParaRPr>
          </a:p>
          <a:p>
            <a:r>
              <a:rPr lang="en-US" sz="1200" dirty="0" smtClean="0"/>
              <a:t>“  </a:t>
            </a:r>
            <a:endParaRPr lang="en-US" sz="1200" dirty="0"/>
          </a:p>
        </p:txBody>
      </p:sp>
      <p:sp>
        <p:nvSpPr>
          <p:cNvPr id="10" name="5-Point Star 9"/>
          <p:cNvSpPr/>
          <p:nvPr/>
        </p:nvSpPr>
        <p:spPr>
          <a:xfrm>
            <a:off x="590550" y="5486400"/>
            <a:ext cx="304800" cy="247642"/>
          </a:xfrm>
          <a:prstGeom prst="star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43</a:t>
            </a:fld>
            <a:endParaRPr lang="en-US" dirty="0"/>
          </a:p>
        </p:txBody>
      </p:sp>
      <p:pic>
        <p:nvPicPr>
          <p:cNvPr id="3" name="Picture 2" descr="DSCN0349.JPG"/>
          <p:cNvPicPr>
            <a:picLocks noChangeAspect="1"/>
          </p:cNvPicPr>
          <p:nvPr/>
        </p:nvPicPr>
        <p:blipFill>
          <a:blip r:embed="rId2" cstate="print"/>
          <a:stretch>
            <a:fillRect/>
          </a:stretch>
        </p:blipFill>
        <p:spPr>
          <a:xfrm>
            <a:off x="457200" y="381000"/>
            <a:ext cx="3926378"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5105400" y="381000"/>
            <a:ext cx="3200400" cy="156966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Completed Rose</a:t>
            </a:r>
          </a:p>
          <a:p>
            <a:pPr algn="ctr"/>
            <a:r>
              <a:rPr lang="en-US" sz="3200" b="1" dirty="0" smtClean="0"/>
              <a:t>Boutonniere</a:t>
            </a:r>
            <a:endParaRPr lang="en-US" sz="3200" b="1" dirty="0"/>
          </a:p>
        </p:txBody>
      </p:sp>
    </p:spTree>
    <p:extLst>
      <p:ext uri="{BB962C8B-B14F-4D97-AF65-F5344CB8AC3E}">
        <p14:creationId xmlns:p14="http://schemas.microsoft.com/office/powerpoint/2010/main" xmlns="" val="37725323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44</a:t>
            </a:fld>
            <a:endParaRPr lang="en-US" dirty="0"/>
          </a:p>
        </p:txBody>
      </p:sp>
      <p:pic>
        <p:nvPicPr>
          <p:cNvPr id="3" name="Picture 2" descr="TSFAlogo.jpg"/>
          <p:cNvPicPr>
            <a:picLocks noChangeAspect="1"/>
          </p:cNvPicPr>
          <p:nvPr/>
        </p:nvPicPr>
        <p:blipFill>
          <a:blip r:embed="rId2" cstate="print"/>
          <a:stretch>
            <a:fillRect/>
          </a:stretch>
        </p:blipFill>
        <p:spPr>
          <a:xfrm>
            <a:off x="457200" y="228600"/>
            <a:ext cx="23622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200400" y="2819400"/>
            <a:ext cx="4953000" cy="357020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smtClean="0"/>
              <a:t>Copyright 2011</a:t>
            </a:r>
            <a:br>
              <a:rPr lang="en-US" sz="1600" dirty="0" smtClean="0"/>
            </a:br>
            <a:r>
              <a:rPr lang="en-US" sz="1600" dirty="0" smtClean="0"/>
              <a:t>Texas State Florists' Association</a:t>
            </a:r>
            <a:br>
              <a:rPr lang="en-US" sz="1600" dirty="0" smtClean="0"/>
            </a:br>
            <a:r>
              <a:rPr lang="en-US" sz="1600" dirty="0" smtClean="0"/>
              <a:t>PO Box 170760</a:t>
            </a:r>
            <a:br>
              <a:rPr lang="en-US" sz="1600" dirty="0" smtClean="0"/>
            </a:br>
            <a:r>
              <a:rPr lang="en-US" sz="1600" dirty="0" smtClean="0"/>
              <a:t>Austin, Texas 78717</a:t>
            </a:r>
            <a:br>
              <a:rPr lang="en-US" sz="1600" dirty="0" smtClean="0"/>
            </a:br>
            <a:r>
              <a:rPr lang="en-US" sz="1600" dirty="0" smtClean="0"/>
              <a:t>United States of America</a:t>
            </a:r>
            <a:br>
              <a:rPr lang="en-US" sz="1600" dirty="0" smtClean="0"/>
            </a:br>
            <a:r>
              <a:rPr lang="en-US" sz="1600" dirty="0" smtClean="0"/>
              <a:t/>
            </a:r>
            <a:br>
              <a:rPr lang="en-US" sz="1600" dirty="0" smtClean="0"/>
            </a:br>
            <a:r>
              <a:rPr lang="en-US" sz="1600" dirty="0" smtClean="0"/>
              <a:t> All rights reserved, including the rights of reproduction and use in any form or by any means, including the making of copies by any photo process, or by any mechanical or electronic device, printed, written or oral, or recording for sound or visual reproduction or for use in any knowledge or retrieval system or device.</a:t>
            </a:r>
            <a:r>
              <a:rPr lang="en-US" dirty="0" smtClean="0"/>
              <a:t/>
            </a:r>
            <a:br>
              <a:rPr lang="en-US" dirty="0" smtClean="0"/>
            </a:br>
            <a:endParaRPr lang="en-US" dirty="0"/>
          </a:p>
        </p:txBody>
      </p:sp>
      <p:sp>
        <p:nvSpPr>
          <p:cNvPr id="5" name="Rectangle 4"/>
          <p:cNvSpPr/>
          <p:nvPr/>
        </p:nvSpPr>
        <p:spPr>
          <a:xfrm>
            <a:off x="381000" y="4038601"/>
            <a:ext cx="2438400" cy="1200329"/>
          </a:xfrm>
          <a:prstGeom prst="rect">
            <a:avLst/>
          </a:prstGeom>
        </p:spPr>
        <p:txBody>
          <a:bodyPr wrap="square">
            <a:spAutoFit/>
          </a:bodyPr>
          <a:lstStyle/>
          <a:p>
            <a:pPr algn="ctr"/>
            <a:r>
              <a:rPr lang="en-US" dirty="0" smtClean="0">
                <a:hlinkClick r:id="rId3"/>
              </a:rPr>
              <a:t>www.tsfa.org</a:t>
            </a:r>
            <a:endParaRPr lang="en-US" dirty="0" smtClean="0"/>
          </a:p>
          <a:p>
            <a:pPr algn="ctr"/>
            <a:r>
              <a:rPr lang="en-US" dirty="0" smtClean="0"/>
              <a:t>512-834-0362</a:t>
            </a:r>
          </a:p>
          <a:p>
            <a:pPr algn="ctr"/>
            <a:r>
              <a:rPr lang="en-US" dirty="0" smtClean="0"/>
              <a:t>800-375-0361</a:t>
            </a:r>
          </a:p>
          <a:p>
            <a:pPr algn="ctr"/>
            <a:r>
              <a:rPr lang="en-US" dirty="0" smtClean="0"/>
              <a:t>txsfa@sbcglobal.net</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style>
          <a:lnRef idx="2">
            <a:schemeClr val="accent1"/>
          </a:lnRef>
          <a:fillRef idx="1">
            <a:schemeClr val="lt1"/>
          </a:fillRef>
          <a:effectRef idx="0">
            <a:schemeClr val="accent1"/>
          </a:effectRef>
          <a:fontRef idx="minor">
            <a:schemeClr val="dk1"/>
          </a:fontRef>
        </p:style>
        <p:txBody>
          <a:bodyPr>
            <a:noAutofit/>
          </a:bodyPr>
          <a:lstStyle/>
          <a:p>
            <a:r>
              <a:rPr lang="en-US" sz="3600" b="1" dirty="0" smtClean="0"/>
              <a:t>Symmetrical Triangle Arrangement </a:t>
            </a:r>
            <a:endParaRPr lang="en-US" sz="3600" b="1" dirty="0"/>
          </a:p>
        </p:txBody>
      </p:sp>
      <p:sp>
        <p:nvSpPr>
          <p:cNvPr id="3" name="Content Placeholder 2"/>
          <p:cNvSpPr>
            <a:spLocks noGrp="1"/>
          </p:cNvSpPr>
          <p:nvPr>
            <p:ph idx="1"/>
          </p:nvPr>
        </p:nvSpPr>
        <p:spPr>
          <a:xfrm>
            <a:off x="457200" y="1905000"/>
            <a:ext cx="8382000" cy="4114800"/>
          </a:xfrm>
        </p:spPr>
        <p:style>
          <a:lnRef idx="2">
            <a:schemeClr val="accent1"/>
          </a:lnRef>
          <a:fillRef idx="1">
            <a:schemeClr val="lt1"/>
          </a:fillRef>
          <a:effectRef idx="0">
            <a:schemeClr val="accent1"/>
          </a:effectRef>
          <a:fontRef idx="minor">
            <a:schemeClr val="dk1"/>
          </a:fontRef>
        </p:style>
        <p:txBody>
          <a:bodyPr>
            <a:normAutofit/>
          </a:bodyPr>
          <a:lstStyle/>
          <a:p>
            <a:r>
              <a:rPr lang="en-US" sz="2400" dirty="0" smtClean="0"/>
              <a:t>9 stems of carnations provided</a:t>
            </a:r>
          </a:p>
          <a:p>
            <a:r>
              <a:rPr lang="en-US" sz="2400" dirty="0" smtClean="0"/>
              <a:t>10 stems of leather provided</a:t>
            </a:r>
          </a:p>
          <a:p>
            <a:r>
              <a:rPr lang="en-US" sz="2400" dirty="0" smtClean="0"/>
              <a:t>7-10 florets of statice – approximately 3 stems provided</a:t>
            </a:r>
          </a:p>
          <a:p>
            <a:r>
              <a:rPr lang="en-US" sz="2400" dirty="0" smtClean="0"/>
              <a:t>There will be no extra product provided</a:t>
            </a:r>
          </a:p>
          <a:p>
            <a:pPr>
              <a:buNone/>
            </a:pPr>
            <a:r>
              <a:rPr lang="en-US" sz="2400" dirty="0" smtClean="0"/>
              <a:t>    Students MUST be careful with product</a:t>
            </a:r>
          </a:p>
          <a:p>
            <a:r>
              <a:rPr lang="en-US" sz="2400" dirty="0" smtClean="0"/>
              <a:t>Broken stems will not be replaced, may wire if needed</a:t>
            </a:r>
          </a:p>
          <a:p>
            <a:pPr>
              <a:buNone/>
            </a:pPr>
            <a:r>
              <a:rPr lang="en-US" sz="2400" dirty="0" smtClean="0"/>
              <a:t>    Will not count off for inferior product - judged on </a:t>
            </a:r>
          </a:p>
          <a:p>
            <a:pPr>
              <a:buNone/>
            </a:pPr>
            <a:r>
              <a:rPr lang="en-US" sz="2400" dirty="0" smtClean="0"/>
              <a:t>    stem placement only</a:t>
            </a:r>
          </a:p>
          <a:p>
            <a:r>
              <a:rPr lang="en-US" sz="2400" dirty="0" smtClean="0"/>
              <a:t>Strict guidelines and procedures</a:t>
            </a:r>
          </a:p>
          <a:p>
            <a:pPr>
              <a:buNone/>
            </a:pPr>
            <a:endParaRPr lang="en-US" sz="2400" dirty="0"/>
          </a:p>
        </p:txBody>
      </p:sp>
      <p:sp>
        <p:nvSpPr>
          <p:cNvPr id="4" name="Slide Number Placeholder 3"/>
          <p:cNvSpPr>
            <a:spLocks noGrp="1"/>
          </p:cNvSpPr>
          <p:nvPr>
            <p:ph type="sldNum" sz="quarter" idx="12"/>
          </p:nvPr>
        </p:nvSpPr>
        <p:spPr/>
        <p:txBody>
          <a:bodyPr/>
          <a:lstStyle/>
          <a:p>
            <a:fld id="{E97A4BA7-A81C-4207-AA29-2B97F259329D}" type="slidenum">
              <a:rPr lang="en-US" smtClean="0"/>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6</a:t>
            </a:fld>
            <a:endParaRPr lang="en-US" dirty="0"/>
          </a:p>
        </p:txBody>
      </p:sp>
      <p:pic>
        <p:nvPicPr>
          <p:cNvPr id="3" name="Picture 2" descr="DSCN9770.JPG"/>
          <p:cNvPicPr>
            <a:picLocks noChangeAspect="1"/>
          </p:cNvPicPr>
          <p:nvPr/>
        </p:nvPicPr>
        <p:blipFill>
          <a:blip r:embed="rId2" cstate="print"/>
          <a:stretch>
            <a:fillRect/>
          </a:stretch>
        </p:blipFill>
        <p:spPr>
          <a:xfrm>
            <a:off x="228600" y="457200"/>
            <a:ext cx="4114800"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724400" y="457250"/>
            <a:ext cx="3657600" cy="23375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A Completed</a:t>
            </a:r>
          </a:p>
          <a:p>
            <a:pPr algn="ctr"/>
            <a:r>
              <a:rPr lang="en-US" sz="3200" b="1" dirty="0" smtClean="0"/>
              <a:t>Arrangement</a:t>
            </a:r>
          </a:p>
          <a:p>
            <a:endParaRPr lang="en-US" sz="2000" dirty="0" smtClean="0"/>
          </a:p>
          <a:p>
            <a:pPr>
              <a:buFont typeface="Arial" pitchFamily="34" charset="0"/>
              <a:buChar char="•"/>
            </a:pPr>
            <a:r>
              <a:rPr lang="en-US" sz="2000" dirty="0" smtClean="0"/>
              <a:t>   Completed arrangement </a:t>
            </a:r>
          </a:p>
          <a:p>
            <a:r>
              <a:rPr lang="en-US" sz="2000" dirty="0" smtClean="0"/>
              <a:t>     with flowers, foliage and</a:t>
            </a:r>
          </a:p>
          <a:p>
            <a:r>
              <a:rPr lang="en-US" sz="2000" dirty="0" smtClean="0"/>
              <a:t>     filler</a:t>
            </a:r>
          </a:p>
          <a:p>
            <a:r>
              <a:rPr lang="en-US" sz="2000" dirty="0" smtClean="0"/>
              <a:t>  </a:t>
            </a:r>
          </a:p>
          <a:p>
            <a:r>
              <a:rPr lang="en-US" sz="2000" dirty="0" smtClean="0"/>
              <a:t> </a:t>
            </a:r>
          </a:p>
          <a:p>
            <a:r>
              <a:rPr lang="en-US" sz="2000" dirty="0" smtClean="0"/>
              <a:t>     </a:t>
            </a:r>
          </a:p>
          <a:p>
            <a:r>
              <a:rPr lang="en-US" sz="2000" dirty="0" smtClean="0"/>
              <a:t>     </a:t>
            </a:r>
          </a:p>
          <a:p>
            <a:r>
              <a:rPr lang="en-US" sz="2000" dirty="0" smtClean="0"/>
              <a:t>     </a:t>
            </a:r>
          </a:p>
          <a:p>
            <a:r>
              <a:rPr lang="en-US" sz="2000" dirty="0" smtClean="0"/>
              <a:t>     </a:t>
            </a:r>
          </a:p>
          <a:p>
            <a:r>
              <a:rPr lang="en-US" sz="2000" dirty="0" smtClean="0"/>
              <a:t>     </a:t>
            </a:r>
          </a:p>
          <a:p>
            <a:endParaRPr lang="en-US" sz="2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7</a:t>
            </a:fld>
            <a:endParaRPr lang="en-US" dirty="0"/>
          </a:p>
        </p:txBody>
      </p:sp>
      <p:pic>
        <p:nvPicPr>
          <p:cNvPr id="3" name="Picture 2" descr="DSCN9720.JPG"/>
          <p:cNvPicPr>
            <a:picLocks noChangeAspect="1"/>
          </p:cNvPicPr>
          <p:nvPr/>
        </p:nvPicPr>
        <p:blipFill>
          <a:blip r:embed="rId2" cstate="print"/>
          <a:stretch>
            <a:fillRect/>
          </a:stretch>
        </p:blipFill>
        <p:spPr>
          <a:xfrm>
            <a:off x="228600" y="228600"/>
            <a:ext cx="44196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5029200" y="228601"/>
            <a:ext cx="3581400" cy="5632311"/>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smtClean="0"/>
              <a:t>Required Materials </a:t>
            </a:r>
          </a:p>
          <a:p>
            <a:pPr algn="ctr"/>
            <a:r>
              <a:rPr lang="en-US" sz="3200" b="1" dirty="0" smtClean="0"/>
              <a:t>For Arrangement  </a:t>
            </a:r>
          </a:p>
          <a:p>
            <a:endParaRPr lang="en-US" sz="2400" dirty="0"/>
          </a:p>
          <a:p>
            <a:pPr>
              <a:buFont typeface="Arial" pitchFamily="34" charset="0"/>
              <a:buChar char="•"/>
            </a:pPr>
            <a:r>
              <a:rPr lang="en-US" sz="2000" dirty="0" smtClean="0"/>
              <a:t>  9 Carnations</a:t>
            </a:r>
          </a:p>
          <a:p>
            <a:pPr>
              <a:buFont typeface="Arial" pitchFamily="34" charset="0"/>
              <a:buChar char="•"/>
            </a:pPr>
            <a:r>
              <a:rPr lang="en-US" sz="2000" dirty="0"/>
              <a:t> </a:t>
            </a:r>
            <a:r>
              <a:rPr lang="en-US" sz="2000" dirty="0" smtClean="0"/>
              <a:t> 1/3 bunch Statice</a:t>
            </a:r>
          </a:p>
          <a:p>
            <a:pPr>
              <a:buFont typeface="Arial" pitchFamily="34" charset="0"/>
              <a:buChar char="•"/>
            </a:pPr>
            <a:r>
              <a:rPr lang="en-US" sz="2000" dirty="0"/>
              <a:t> </a:t>
            </a:r>
            <a:r>
              <a:rPr lang="en-US" sz="2000" dirty="0" smtClean="0"/>
              <a:t> 10 stems Leather Leaf Fern</a:t>
            </a:r>
          </a:p>
          <a:p>
            <a:pPr>
              <a:buFont typeface="Arial" pitchFamily="34" charset="0"/>
              <a:buChar char="•"/>
            </a:pPr>
            <a:r>
              <a:rPr lang="en-US" sz="2000" dirty="0"/>
              <a:t> </a:t>
            </a:r>
            <a:r>
              <a:rPr lang="en-US" sz="2000" dirty="0" smtClean="0"/>
              <a:t> Container, Floral Foam </a:t>
            </a:r>
          </a:p>
          <a:p>
            <a:r>
              <a:rPr lang="en-US" sz="2000" dirty="0"/>
              <a:t> </a:t>
            </a:r>
            <a:r>
              <a:rPr lang="en-US" sz="2000" dirty="0" smtClean="0"/>
              <a:t>   and Anchor Tape</a:t>
            </a:r>
          </a:p>
          <a:p>
            <a:pPr>
              <a:buFont typeface="Arial" pitchFamily="34" charset="0"/>
              <a:buChar char="•"/>
            </a:pPr>
            <a:r>
              <a:rPr lang="en-US" sz="2000" dirty="0" smtClean="0"/>
              <a:t>  #21 or #22 wire</a:t>
            </a:r>
          </a:p>
          <a:p>
            <a:pPr>
              <a:buFont typeface="Arial" pitchFamily="34" charset="0"/>
              <a:buChar char="•"/>
            </a:pPr>
            <a:r>
              <a:rPr lang="en-US" sz="2000" dirty="0" smtClean="0"/>
              <a:t>   Necessary Tools:</a:t>
            </a:r>
          </a:p>
          <a:p>
            <a:r>
              <a:rPr lang="en-US" sz="2000" dirty="0"/>
              <a:t> </a:t>
            </a:r>
            <a:r>
              <a:rPr lang="en-US" sz="2000" dirty="0" smtClean="0"/>
              <a:t>   Wire Cutters, Clippers,</a:t>
            </a:r>
          </a:p>
          <a:p>
            <a:r>
              <a:rPr lang="en-US" sz="2000" dirty="0"/>
              <a:t> </a:t>
            </a:r>
            <a:r>
              <a:rPr lang="en-US" sz="2000" dirty="0" smtClean="0"/>
              <a:t>   and  Knife…Band Aids</a:t>
            </a:r>
          </a:p>
          <a:p>
            <a:r>
              <a:rPr lang="en-US" sz="2000" dirty="0" smtClean="0"/>
              <a:t>   (There will be </a:t>
            </a:r>
            <a:r>
              <a:rPr lang="en-US" sz="2000" b="1" dirty="0" smtClean="0"/>
              <a:t>no tools </a:t>
            </a:r>
          </a:p>
          <a:p>
            <a:r>
              <a:rPr lang="en-US" sz="2000" dirty="0" smtClean="0"/>
              <a:t>    </a:t>
            </a:r>
            <a:r>
              <a:rPr lang="en-US" sz="2000" b="1" dirty="0" smtClean="0"/>
              <a:t>provided</a:t>
            </a:r>
            <a:r>
              <a:rPr lang="en-US" sz="2000" dirty="0" smtClean="0"/>
              <a:t>)</a:t>
            </a:r>
          </a:p>
          <a:p>
            <a:endParaRPr lang="en-US"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8</a:t>
            </a:fld>
            <a:endParaRPr lang="en-US" dirty="0"/>
          </a:p>
        </p:txBody>
      </p:sp>
      <p:pic>
        <p:nvPicPr>
          <p:cNvPr id="1026" name="Picture 2" descr="C:\Users\Pat\Desktop\DSCN9721.JPG"/>
          <p:cNvPicPr>
            <a:picLocks noChangeAspect="1" noChangeArrowheads="1"/>
          </p:cNvPicPr>
          <p:nvPr/>
        </p:nvPicPr>
        <p:blipFill>
          <a:blip r:embed="rId2" cstate="print"/>
          <a:stretch>
            <a:fillRect/>
          </a:stretch>
        </p:blipFill>
        <p:spPr bwMode="auto">
          <a:xfrm>
            <a:off x="533400" y="533400"/>
            <a:ext cx="3810000" cy="3970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5181600" y="457213"/>
            <a:ext cx="3124200" cy="493581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t>Prepare Container</a:t>
            </a:r>
          </a:p>
          <a:p>
            <a:pPr algn="ctr"/>
            <a:r>
              <a:rPr lang="en-US" sz="2800" b="1" dirty="0" smtClean="0"/>
              <a:t> for Design</a:t>
            </a:r>
          </a:p>
          <a:p>
            <a:pPr algn="ctr"/>
            <a:endParaRPr lang="en-US" sz="2000" b="1" dirty="0" smtClean="0"/>
          </a:p>
          <a:p>
            <a:pPr>
              <a:buFont typeface="Arial" pitchFamily="34" charset="0"/>
              <a:buChar char="•"/>
            </a:pPr>
            <a:r>
              <a:rPr lang="en-US" sz="2000" dirty="0" smtClean="0"/>
              <a:t>  1/3 block wet floral </a:t>
            </a:r>
          </a:p>
          <a:p>
            <a:r>
              <a:rPr lang="en-US" sz="2000" dirty="0" smtClean="0"/>
              <a:t>    foam</a:t>
            </a:r>
          </a:p>
          <a:p>
            <a:pPr>
              <a:buFont typeface="Arial" pitchFamily="34" charset="0"/>
              <a:buChar char="•"/>
            </a:pPr>
            <a:r>
              <a:rPr lang="en-US" dirty="0" smtClean="0"/>
              <a:t>  </a:t>
            </a:r>
            <a:r>
              <a:rPr lang="en-US" sz="2000" dirty="0" smtClean="0"/>
              <a:t>2 pieces ¼’’ anchor   </a:t>
            </a:r>
          </a:p>
          <a:p>
            <a:r>
              <a:rPr lang="en-US" sz="2000" dirty="0" smtClean="0"/>
              <a:t>    tape enough to secure</a:t>
            </a:r>
          </a:p>
          <a:p>
            <a:r>
              <a:rPr lang="en-US" sz="2000" dirty="0" smtClean="0"/>
              <a:t>    oasis into bowl</a:t>
            </a:r>
          </a:p>
          <a:p>
            <a:pPr>
              <a:buFont typeface="Arial" pitchFamily="34" charset="0"/>
              <a:buChar char="•"/>
            </a:pPr>
            <a:r>
              <a:rPr lang="en-US" sz="2000" dirty="0" smtClean="0"/>
              <a:t>  Slice off front corners</a:t>
            </a:r>
          </a:p>
          <a:p>
            <a:r>
              <a:rPr lang="en-US" sz="2000" dirty="0" smtClean="0"/>
              <a:t>   of floral foam for</a:t>
            </a:r>
          </a:p>
          <a:p>
            <a:r>
              <a:rPr lang="en-US" sz="2000" dirty="0"/>
              <a:t> </a:t>
            </a:r>
            <a:r>
              <a:rPr lang="en-US" sz="2000" dirty="0" smtClean="0"/>
              <a:t>  better insertion of</a:t>
            </a:r>
          </a:p>
          <a:p>
            <a:r>
              <a:rPr lang="en-US" sz="2000" dirty="0"/>
              <a:t> </a:t>
            </a:r>
            <a:r>
              <a:rPr lang="en-US" sz="2000" dirty="0" smtClean="0"/>
              <a:t>  stems into front corner</a:t>
            </a:r>
          </a:p>
          <a:p>
            <a:r>
              <a:rPr lang="en-US" sz="2000" dirty="0"/>
              <a:t> </a:t>
            </a:r>
            <a:r>
              <a:rPr lang="en-US" sz="2000" dirty="0" smtClean="0"/>
              <a:t>  area. (Suggestion only)</a:t>
            </a:r>
          </a:p>
          <a:p>
            <a:pPr algn="ctr"/>
            <a:r>
              <a:rPr lang="en-US" sz="2000" dirty="0" smtClean="0"/>
              <a:t> </a:t>
            </a:r>
          </a:p>
          <a:p>
            <a:r>
              <a:rPr lang="en-US" sz="2000" dirty="0" smtClean="0"/>
              <a:t> </a:t>
            </a:r>
          </a:p>
          <a:p>
            <a:r>
              <a:rPr lang="en-US" sz="2000" dirty="0" smtClean="0"/>
              <a:t> </a:t>
            </a:r>
          </a:p>
          <a:p>
            <a:pPr lvl="3" algn="ctr"/>
            <a:endParaRPr lang="en-US" dirty="0" smtClean="0"/>
          </a:p>
          <a:p>
            <a:r>
              <a:rPr lang="en-US" dirty="0" smtClean="0"/>
              <a:t>  </a:t>
            </a:r>
            <a:endParaRPr lang="en-US" dirty="0"/>
          </a:p>
        </p:txBody>
      </p:sp>
      <p:sp>
        <p:nvSpPr>
          <p:cNvPr id="7" name="TextBox 6"/>
          <p:cNvSpPr txBox="1"/>
          <p:nvPr/>
        </p:nvSpPr>
        <p:spPr>
          <a:xfrm>
            <a:off x="457200" y="5105400"/>
            <a:ext cx="38862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smtClean="0"/>
              <a:t>Front View</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97A4BA7-A81C-4207-AA29-2B97F259329D}" type="slidenum">
              <a:rPr lang="en-US" smtClean="0"/>
              <a:pPr/>
              <a:t>9</a:t>
            </a:fld>
            <a:endParaRPr lang="en-US" dirty="0"/>
          </a:p>
        </p:txBody>
      </p:sp>
      <p:sp>
        <p:nvSpPr>
          <p:cNvPr id="3" name="TextBox 2"/>
          <p:cNvSpPr txBox="1"/>
          <p:nvPr/>
        </p:nvSpPr>
        <p:spPr>
          <a:xfrm>
            <a:off x="685800" y="457200"/>
            <a:ext cx="76962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600" b="1" dirty="0" smtClean="0"/>
              <a:t>Insert Carnations</a:t>
            </a:r>
            <a:endParaRPr lang="en-US" sz="3600" b="1" dirty="0"/>
          </a:p>
        </p:txBody>
      </p:sp>
      <p:sp>
        <p:nvSpPr>
          <p:cNvPr id="4" name="TextBox 3"/>
          <p:cNvSpPr txBox="1"/>
          <p:nvPr/>
        </p:nvSpPr>
        <p:spPr>
          <a:xfrm>
            <a:off x="685800" y="1600200"/>
            <a:ext cx="7772400" cy="415498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buFont typeface="Arial" pitchFamily="34" charset="0"/>
              <a:buChar char="•"/>
            </a:pPr>
            <a:r>
              <a:rPr lang="en-US" sz="2400" dirty="0" smtClean="0"/>
              <a:t>  Cut stems at an angle</a:t>
            </a:r>
          </a:p>
          <a:p>
            <a:pPr>
              <a:buFont typeface="Arial" pitchFamily="34" charset="0"/>
              <a:buChar char="•"/>
            </a:pPr>
            <a:r>
              <a:rPr lang="en-US" sz="2400" dirty="0" smtClean="0"/>
              <a:t>  Stems must be secure in floral foam below water line</a:t>
            </a:r>
          </a:p>
          <a:p>
            <a:pPr>
              <a:buFont typeface="Arial" pitchFamily="34" charset="0"/>
              <a:buChar char="•"/>
            </a:pPr>
            <a:r>
              <a:rPr lang="en-US" sz="2400" dirty="0" smtClean="0"/>
              <a:t>  Should be no re-insertions</a:t>
            </a:r>
          </a:p>
          <a:p>
            <a:pPr>
              <a:buFont typeface="Arial" pitchFamily="34" charset="0"/>
              <a:buChar char="•"/>
            </a:pPr>
            <a:r>
              <a:rPr lang="en-US" sz="2400" dirty="0" smtClean="0"/>
              <a:t>  Must develop symmetrical triangle</a:t>
            </a:r>
          </a:p>
          <a:p>
            <a:pPr>
              <a:buFont typeface="Arial" pitchFamily="34" charset="0"/>
              <a:buChar char="•"/>
            </a:pPr>
            <a:r>
              <a:rPr lang="en-US" sz="2400" dirty="0" smtClean="0"/>
              <a:t>  Carefully measure before cutting stems</a:t>
            </a:r>
          </a:p>
          <a:p>
            <a:pPr>
              <a:buFont typeface="Arial" pitchFamily="34" charset="0"/>
              <a:buChar char="•"/>
            </a:pPr>
            <a:r>
              <a:rPr lang="en-US" sz="2400" dirty="0" smtClean="0"/>
              <a:t>  Develop skeleton of design in steps 1-9</a:t>
            </a:r>
          </a:p>
          <a:p>
            <a:pPr>
              <a:buFont typeface="Arial" pitchFamily="34" charset="0"/>
              <a:buChar char="•"/>
            </a:pPr>
            <a:r>
              <a:rPr lang="en-US" sz="2400" dirty="0" smtClean="0"/>
              <a:t>  May fluff  tight or non round carnations before</a:t>
            </a:r>
          </a:p>
          <a:p>
            <a:r>
              <a:rPr lang="en-US" sz="2400" dirty="0" smtClean="0"/>
              <a:t>   inserting into floral foam</a:t>
            </a:r>
          </a:p>
          <a:p>
            <a:pPr>
              <a:buFont typeface="Arial" pitchFamily="34" charset="0"/>
              <a:buChar char="•"/>
            </a:pPr>
            <a:r>
              <a:rPr lang="en-US" sz="2400" dirty="0" smtClean="0"/>
              <a:t>  Filler flowers to be inserted between carnations,</a:t>
            </a:r>
          </a:p>
          <a:p>
            <a:r>
              <a:rPr lang="en-US" sz="2400" dirty="0" smtClean="0"/>
              <a:t>   placing them high and low to create depth</a:t>
            </a:r>
          </a:p>
          <a:p>
            <a:r>
              <a:rPr lang="en-US" sz="2400" dirty="0" smtClean="0"/>
              <a:t> </a:t>
            </a:r>
            <a:endParaRPr lang="en-US" sz="2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3323</TotalTime>
  <Words>2579</Words>
  <Application>Microsoft Office PowerPoint</Application>
  <PresentationFormat>On-screen Show (4:3)</PresentationFormat>
  <Paragraphs>602</Paragraphs>
  <Slides>44</Slides>
  <Notes>2</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                                                                                                                   Copyright 2011 Texas State Florists' Association PO Box 170760 Austin, Texas 78717 United States of America   All rights reserved, including the rights of reproduction and use in any form or by any means, including the making of copies by any photo process, or by any mechanical or electronic device, printed, written or oral, or recording for sound or visual reproduction or for use in any knowledge or retrieval system or device.    </vt:lpstr>
      <vt:lpstr>         </vt:lpstr>
      <vt:lpstr>High School Certification  Testing Information </vt:lpstr>
      <vt:lpstr>Additional Testing Information</vt:lpstr>
      <vt:lpstr>Symmetrical Triangle Arrangement </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Texas State Florists’ Association</dc:title>
  <dc:creator>Pat</dc:creator>
  <cp:lastModifiedBy>Owner</cp:lastModifiedBy>
  <cp:revision>903</cp:revision>
  <cp:lastPrinted>2013-09-20T15:05:19Z</cp:lastPrinted>
  <dcterms:created xsi:type="dcterms:W3CDTF">2011-04-22T17:47:58Z</dcterms:created>
  <dcterms:modified xsi:type="dcterms:W3CDTF">2014-07-22T19:52:19Z</dcterms:modified>
</cp:coreProperties>
</file>